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6858000" cx="12192000"/>
  <p:notesSz cx="6858000" cy="9144000"/>
  <p:embeddedFontLst>
    <p:embeddedFont>
      <p:font typeface="Helvetica Neue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9" roundtripDataSignature="AMtx7mheVEgr37sC4tYxPVH2qmATyIN8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4BE604-C669-456A-ADAC-58B282E666AC}">
  <a:tblStyle styleId="{BB4BE604-C669-456A-ADAC-58B282E666AC}" styleName="Table_0">
    <a:wholeTbl>
      <a:tcTxStyle b="off" i="off">
        <a:font>
          <a:latin typeface="Times"/>
          <a:ea typeface="Times"/>
          <a:cs typeface="Time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2E7E7"/>
          </a:solidFill>
        </a:fill>
      </a:tcStyle>
    </a:wholeTbl>
    <a:band1H>
      <a:tcTxStyle b="off" i="off"/>
      <a:tcStyle>
        <a:fill>
          <a:solidFill>
            <a:srgbClr val="E4CBCB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E4CBCB"/>
          </a:solidFill>
        </a:fill>
      </a:tcStyle>
    </a:band1V>
    <a:band2V>
      <a:tcTxStyle b="off" i="off"/>
    </a:band2V>
    <a:lastCol>
      <a:tcTxStyle b="on" i="off">
        <a:font>
          <a:latin typeface="Times"/>
          <a:ea typeface="Times"/>
          <a:cs typeface="Time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imes"/>
          <a:ea typeface="Times"/>
          <a:cs typeface="Time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imes"/>
          <a:ea typeface="Times"/>
          <a:cs typeface="Time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Times"/>
          <a:ea typeface="Times"/>
          <a:cs typeface="Time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56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3e32f54486_1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23e32f54486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3e32f54486_1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23e32f54486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3e32f54486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g23e32f54486_1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e32f54486_1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e32f54486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3e32f54486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g23e32f54486_1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2" name="Google Shape;41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3e32f54486_1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3e32f5448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3e32f54486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23e32f5448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2" name="Google Shape;44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9" name="Google Shape;44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3f2ce7f0d5_2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9" name="Google Shape;459;g23f2ce7f0d5_2_7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3f2ce7f0d5_2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0" name="Google Shape;470;g23f2ce7f0d5_2_12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3e32f54486_4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23e32f54486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3f2ce7f0d5_2_1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7" name="Google Shape;487;g23f2ce7f0d5_2_16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" name="Google Shape;49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6" name="Google Shape;50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3" name="Google Shape;51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3" name="Google Shape;523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3f2ce7f0d5_2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0" name="Google Shape;530;g23f2ce7f0d5_2_15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9" name="Google Shape;539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2" name="Google Shape;552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1" name="Google Shape;561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3f2ce7f0d5_2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23f2ce7f0d5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0a32fba820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0a32fba82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0a32fba820_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0a32fba820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2" name="Google Shape;602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3e32f54486_4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3e32f54486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e32f54486_4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3e32f54486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4"/>
          <p:cNvSpPr txBox="1"/>
          <p:nvPr>
            <p:ph idx="10" type="dt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4"/>
          <p:cNvSpPr txBox="1"/>
          <p:nvPr>
            <p:ph idx="11" type="ftr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4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44"/>
          <p:cNvSpPr txBox="1"/>
          <p:nvPr>
            <p:ph idx="1" type="body"/>
          </p:nvPr>
        </p:nvSpPr>
        <p:spPr>
          <a:xfrm>
            <a:off x="0" y="2438401"/>
            <a:ext cx="12192000" cy="2406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44"/>
          <p:cNvSpPr txBox="1"/>
          <p:nvPr>
            <p:ph type="title"/>
          </p:nvPr>
        </p:nvSpPr>
        <p:spPr>
          <a:xfrm>
            <a:off x="0" y="1828800"/>
            <a:ext cx="12192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33"/>
              <a:buFont typeface="Helvetica Neue"/>
              <a:buNone/>
              <a:defRPr b="0" sz="3733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cu screen b31b1b.psd" id="17" name="Google Shape;17;p44"/>
          <p:cNvPicPr preferRelativeResize="0"/>
          <p:nvPr/>
        </p:nvPicPr>
        <p:blipFill rotWithShape="1">
          <a:blip r:embed="rId2">
            <a:alphaModFix/>
          </a:blip>
          <a:srcRect b="0" l="0" r="70374" t="0"/>
          <a:stretch/>
        </p:blipFill>
        <p:spPr>
          <a:xfrm>
            <a:off x="242712" y="536225"/>
            <a:ext cx="1484489" cy="135973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4"/>
          <p:cNvSpPr/>
          <p:nvPr/>
        </p:nvSpPr>
        <p:spPr>
          <a:xfrm>
            <a:off x="0" y="0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/ Graphic">
  <p:cSld name="1_Content w/ Graphic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3"/>
          <p:cNvSpPr txBox="1"/>
          <p:nvPr>
            <p:ph idx="10" type="dt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3"/>
          <p:cNvSpPr txBox="1"/>
          <p:nvPr>
            <p:ph idx="11" type="ftr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3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53"/>
          <p:cNvSpPr/>
          <p:nvPr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9" name="Google Shape;99;p53"/>
          <p:cNvSpPr txBox="1"/>
          <p:nvPr/>
        </p:nvSpPr>
        <p:spPr>
          <a:xfrm>
            <a:off x="584968" y="4756730"/>
            <a:ext cx="11011800" cy="748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67"/>
              <a:buFont typeface="Arial"/>
              <a:buNone/>
            </a:pPr>
            <a:r>
              <a:rPr b="0" i="0" lang="en-US" sz="4267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Photos, illustrations, graphics here.</a:t>
            </a:r>
            <a:endParaRPr b="0" i="0" sz="24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0" name="Google Shape;100;p53"/>
          <p:cNvSpPr txBox="1"/>
          <p:nvPr>
            <p:ph idx="1" type="body"/>
          </p:nvPr>
        </p:nvSpPr>
        <p:spPr>
          <a:xfrm>
            <a:off x="6400807" y="1447800"/>
            <a:ext cx="5400676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/>
            </a:lvl1pPr>
            <a:lvl2pPr indent="-397954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7"/>
              <a:buChar char="–"/>
              <a:defRPr sz="2667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 sz="2400"/>
            </a:lvl3pPr>
            <a:lvl4pPr indent="-364045" lvl="3" marL="18288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Char char="–"/>
              <a:defRPr sz="2133"/>
            </a:lvl4pPr>
            <a:lvl5pPr indent="-364045" lvl="4" marL="22860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Char char="»"/>
              <a:defRPr sz="2133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53"/>
          <p:cNvSpPr txBox="1"/>
          <p:nvPr>
            <p:ph type="title"/>
          </p:nvPr>
        </p:nvSpPr>
        <p:spPr>
          <a:xfrm>
            <a:off x="383866" y="615757"/>
            <a:ext cx="8739609" cy="603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67"/>
              <a:buFont typeface="Helvetica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3"/>
          <p:cNvSpPr txBox="1"/>
          <p:nvPr>
            <p:ph idx="2" type="body"/>
          </p:nvPr>
        </p:nvSpPr>
        <p:spPr>
          <a:xfrm>
            <a:off x="385881" y="1447800"/>
            <a:ext cx="5811727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/>
            </a:lvl1pPr>
            <a:lvl2pPr indent="-397954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7"/>
              <a:buChar char="–"/>
              <a:defRPr sz="2667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 sz="2400"/>
            </a:lvl3pPr>
            <a:lvl4pPr indent="-364045" lvl="3" marL="18288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Char char="–"/>
              <a:defRPr sz="2133"/>
            </a:lvl4pPr>
            <a:lvl5pPr indent="-364045" lvl="4" marL="22860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Char char="»"/>
              <a:defRPr sz="2133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cu white lrg.psd" id="103" name="Google Shape;103;p53"/>
          <p:cNvPicPr preferRelativeResize="0"/>
          <p:nvPr/>
        </p:nvPicPr>
        <p:blipFill rotWithShape="1">
          <a:blip r:embed="rId2">
            <a:alphaModFix/>
          </a:blip>
          <a:srcRect b="0" l="29542" r="-704" t="0"/>
          <a:stretch/>
        </p:blipFill>
        <p:spPr>
          <a:xfrm>
            <a:off x="5471519" y="-127000"/>
            <a:ext cx="1238699" cy="47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4"/>
          <p:cNvSpPr txBox="1"/>
          <p:nvPr>
            <p:ph idx="10" type="dt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54"/>
          <p:cNvSpPr txBox="1"/>
          <p:nvPr>
            <p:ph idx="11" type="ftr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54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54"/>
          <p:cNvSpPr/>
          <p:nvPr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9" name="Google Shape;109;p54"/>
          <p:cNvSpPr txBox="1"/>
          <p:nvPr>
            <p:ph type="title"/>
          </p:nvPr>
        </p:nvSpPr>
        <p:spPr>
          <a:xfrm>
            <a:off x="0" y="759714"/>
            <a:ext cx="12192000" cy="5386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4"/>
          <p:cNvSpPr txBox="1"/>
          <p:nvPr>
            <p:ph idx="1" type="body"/>
          </p:nvPr>
        </p:nvSpPr>
        <p:spPr>
          <a:xfrm>
            <a:off x="508000" y="1298577"/>
            <a:ext cx="11277600" cy="538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54"/>
          <p:cNvSpPr txBox="1"/>
          <p:nvPr>
            <p:ph idx="2" type="body"/>
          </p:nvPr>
        </p:nvSpPr>
        <p:spPr>
          <a:xfrm>
            <a:off x="1117600" y="2057400"/>
            <a:ext cx="99568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/>
            </a:lvl1pPr>
            <a:lvl2pPr indent="-397954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7"/>
              <a:buChar char="–"/>
              <a:defRPr sz="2667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 sz="2400"/>
            </a:lvl3pPr>
            <a:lvl4pPr indent="-364045" lvl="3" marL="18288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Char char="–"/>
              <a:defRPr sz="2133"/>
            </a:lvl4pPr>
            <a:lvl5pPr indent="-364045" lvl="4" marL="22860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Char char="»"/>
              <a:defRPr sz="2133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cu white lrg.psd" id="112" name="Google Shape;112;p54"/>
          <p:cNvPicPr preferRelativeResize="0"/>
          <p:nvPr/>
        </p:nvPicPr>
        <p:blipFill rotWithShape="1">
          <a:blip r:embed="rId2">
            <a:alphaModFix/>
          </a:blip>
          <a:srcRect b="0" l="29542" r="-704" t="0"/>
          <a:stretch/>
        </p:blipFill>
        <p:spPr>
          <a:xfrm>
            <a:off x="5471519" y="-127000"/>
            <a:ext cx="1238699" cy="47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osing Slide">
  <p:cSld name="1_Closing Slid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ss, outdoor, tree, field&#10;&#10;Description automatically generated" id="114" name="Google Shape;114;p55"/>
          <p:cNvPicPr preferRelativeResize="0"/>
          <p:nvPr/>
        </p:nvPicPr>
        <p:blipFill rotWithShape="1">
          <a:blip r:embed="rId2">
            <a:alphaModFix/>
          </a:blip>
          <a:srcRect b="7549" l="0" r="0" t="10358"/>
          <a:stretch/>
        </p:blipFill>
        <p:spPr>
          <a:xfrm>
            <a:off x="0" y="136522"/>
            <a:ext cx="12286619" cy="672147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5"/>
          <p:cNvSpPr txBox="1"/>
          <p:nvPr>
            <p:ph idx="10" type="dt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5"/>
          <p:cNvSpPr txBox="1"/>
          <p:nvPr>
            <p:ph idx="11" type="ftr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5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u white lrg.psd" id="118" name="Google Shape;118;p55"/>
          <p:cNvPicPr preferRelativeResize="0"/>
          <p:nvPr/>
        </p:nvPicPr>
        <p:blipFill rotWithShape="1">
          <a:blip r:embed="rId3">
            <a:alphaModFix/>
          </a:blip>
          <a:srcRect b="0" l="0" r="72186" t="0"/>
          <a:stretch/>
        </p:blipFill>
        <p:spPr>
          <a:xfrm>
            <a:off x="405696" y="763113"/>
            <a:ext cx="1524704" cy="148755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5"/>
          <p:cNvSpPr txBox="1"/>
          <p:nvPr>
            <p:ph idx="1" type="body"/>
          </p:nvPr>
        </p:nvSpPr>
        <p:spPr>
          <a:xfrm>
            <a:off x="461716" y="2929411"/>
            <a:ext cx="3331633" cy="905989"/>
          </a:xfrm>
          <a:prstGeom prst="rect">
            <a:avLst/>
          </a:prstGeom>
          <a:solidFill>
            <a:schemeClr val="dk1">
              <a:alpha val="27843"/>
            </a:schemeClr>
          </a:solidFill>
          <a:ln>
            <a:noFill/>
          </a:ln>
        </p:spPr>
        <p:txBody>
          <a:bodyPr anchorCtr="0" anchor="t" bIns="45700" lIns="182875" spcFirstLastPara="1" rIns="18287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lt1"/>
              </a:buClr>
              <a:buSzPts val="4267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5645" lvl="1" marL="91440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lt1"/>
              </a:buClr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31800" lvl="2" marL="1371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>
                <a:solidFill>
                  <a:schemeClr val="lt1"/>
                </a:solidFill>
              </a:defRPr>
            </a:lvl3pPr>
            <a:lvl4pPr indent="-397954" lvl="3" marL="1828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Char char="–"/>
              <a:defRPr>
                <a:solidFill>
                  <a:schemeClr val="lt1"/>
                </a:solidFill>
              </a:defRPr>
            </a:lvl4pPr>
            <a:lvl5pPr indent="-397954" lvl="4" marL="22860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55"/>
          <p:cNvSpPr/>
          <p:nvPr/>
        </p:nvSpPr>
        <p:spPr>
          <a:xfrm>
            <a:off x="0" y="0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losing Slide">
  <p:cSld name="2_Closing Slid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flower, decorated, several&#10;&#10;Description automatically generated" id="122" name="Google Shape;122;p56"/>
          <p:cNvPicPr preferRelativeResize="0"/>
          <p:nvPr/>
        </p:nvPicPr>
        <p:blipFill rotWithShape="1">
          <a:blip r:embed="rId2">
            <a:alphaModFix/>
          </a:blip>
          <a:srcRect b="0" l="0" r="0" t="17045"/>
          <a:stretch/>
        </p:blipFill>
        <p:spPr>
          <a:xfrm>
            <a:off x="1" y="136523"/>
            <a:ext cx="12158529" cy="672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6"/>
          <p:cNvSpPr txBox="1"/>
          <p:nvPr>
            <p:ph idx="10" type="dt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56"/>
          <p:cNvSpPr txBox="1"/>
          <p:nvPr>
            <p:ph idx="11" type="ftr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56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u white lrg.psd" id="126" name="Google Shape;126;p56"/>
          <p:cNvPicPr preferRelativeResize="0"/>
          <p:nvPr/>
        </p:nvPicPr>
        <p:blipFill rotWithShape="1">
          <a:blip r:embed="rId3">
            <a:alphaModFix/>
          </a:blip>
          <a:srcRect b="0" l="0" r="72186" t="0"/>
          <a:stretch/>
        </p:blipFill>
        <p:spPr>
          <a:xfrm>
            <a:off x="405696" y="763113"/>
            <a:ext cx="1524704" cy="148755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6"/>
          <p:cNvSpPr txBox="1"/>
          <p:nvPr>
            <p:ph idx="1" type="body"/>
          </p:nvPr>
        </p:nvSpPr>
        <p:spPr>
          <a:xfrm>
            <a:off x="461716" y="4929107"/>
            <a:ext cx="3331633" cy="905989"/>
          </a:xfrm>
          <a:prstGeom prst="rect">
            <a:avLst/>
          </a:prstGeom>
          <a:solidFill>
            <a:schemeClr val="dk1">
              <a:alpha val="27843"/>
            </a:schemeClr>
          </a:solidFill>
          <a:ln>
            <a:noFill/>
          </a:ln>
        </p:spPr>
        <p:txBody>
          <a:bodyPr anchorCtr="0" anchor="t" bIns="45700" lIns="182875" spcFirstLastPara="1" rIns="18287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lt1"/>
              </a:buClr>
              <a:buSzPts val="4267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5645" lvl="1" marL="91440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lt1"/>
              </a:buClr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31800" lvl="2" marL="1371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>
                <a:solidFill>
                  <a:schemeClr val="lt1"/>
                </a:solidFill>
              </a:defRPr>
            </a:lvl3pPr>
            <a:lvl4pPr indent="-397954" lvl="3" marL="1828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Char char="–"/>
              <a:defRPr>
                <a:solidFill>
                  <a:schemeClr val="lt1"/>
                </a:solidFill>
              </a:defRPr>
            </a:lvl4pPr>
            <a:lvl5pPr indent="-397954" lvl="4" marL="22860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56"/>
          <p:cNvSpPr/>
          <p:nvPr/>
        </p:nvSpPr>
        <p:spPr>
          <a:xfrm>
            <a:off x="0" y="0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losing Slide">
  <p:cSld name="4_Closing Slid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ople sitting on benches in a park&#10;&#10;Description automatically generated with low confidence" id="130" name="Google Shape;130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510"/>
            <a:ext cx="12192000" cy="684349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7"/>
          <p:cNvSpPr txBox="1"/>
          <p:nvPr>
            <p:ph idx="10" type="dt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57"/>
          <p:cNvSpPr txBox="1"/>
          <p:nvPr>
            <p:ph idx="11" type="ftr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57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57"/>
          <p:cNvSpPr txBox="1"/>
          <p:nvPr>
            <p:ph idx="1" type="body"/>
          </p:nvPr>
        </p:nvSpPr>
        <p:spPr>
          <a:xfrm>
            <a:off x="461716" y="2929411"/>
            <a:ext cx="3331633" cy="905989"/>
          </a:xfrm>
          <a:prstGeom prst="rect">
            <a:avLst/>
          </a:prstGeom>
          <a:solidFill>
            <a:schemeClr val="dk1">
              <a:alpha val="27843"/>
            </a:schemeClr>
          </a:solidFill>
          <a:ln>
            <a:noFill/>
          </a:ln>
        </p:spPr>
        <p:txBody>
          <a:bodyPr anchorCtr="0" anchor="t" bIns="45700" lIns="182875" spcFirstLastPara="1" rIns="18287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lt1"/>
              </a:buClr>
              <a:buSzPts val="4267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5645" lvl="1" marL="91440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lt1"/>
              </a:buClr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indent="-431800" lvl="2" marL="1371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>
                <a:solidFill>
                  <a:schemeClr val="lt1"/>
                </a:solidFill>
              </a:defRPr>
            </a:lvl3pPr>
            <a:lvl4pPr indent="-397954" lvl="3" marL="1828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Char char="–"/>
              <a:defRPr>
                <a:solidFill>
                  <a:schemeClr val="lt1"/>
                </a:solidFill>
              </a:defRPr>
            </a:lvl4pPr>
            <a:lvl5pPr indent="-397954" lvl="4" marL="22860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cu white lrg.psd" id="135" name="Google Shape;135;p57"/>
          <p:cNvPicPr preferRelativeResize="0"/>
          <p:nvPr/>
        </p:nvPicPr>
        <p:blipFill rotWithShape="1">
          <a:blip r:embed="rId3">
            <a:alphaModFix/>
          </a:blip>
          <a:srcRect b="0" l="0" r="72186" t="0"/>
          <a:stretch/>
        </p:blipFill>
        <p:spPr>
          <a:xfrm>
            <a:off x="405696" y="763113"/>
            <a:ext cx="1524704" cy="148755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7"/>
          <p:cNvSpPr/>
          <p:nvPr/>
        </p:nvSpPr>
        <p:spPr>
          <a:xfrm>
            <a:off x="0" y="0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5"/>
          <p:cNvSpPr txBox="1"/>
          <p:nvPr>
            <p:ph idx="10" type="dt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5"/>
          <p:cNvSpPr txBox="1"/>
          <p:nvPr>
            <p:ph idx="11" type="ftr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5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45"/>
          <p:cNvSpPr/>
          <p:nvPr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cu white lrg.psd" id="24" name="Google Shape;24;p45"/>
          <p:cNvPicPr preferRelativeResize="0"/>
          <p:nvPr/>
        </p:nvPicPr>
        <p:blipFill rotWithShape="1">
          <a:blip r:embed="rId2">
            <a:alphaModFix/>
          </a:blip>
          <a:srcRect b="0" l="29542" r="-704" t="0"/>
          <a:stretch/>
        </p:blipFill>
        <p:spPr>
          <a:xfrm>
            <a:off x="5162109" y="-157021"/>
            <a:ext cx="1826745" cy="52244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5"/>
          <p:cNvSpPr txBox="1"/>
          <p:nvPr>
            <p:ph idx="1" type="body"/>
          </p:nvPr>
        </p:nvSpPr>
        <p:spPr>
          <a:xfrm>
            <a:off x="381005" y="1752604"/>
            <a:ext cx="11571817" cy="3998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/>
            </a:lvl1pPr>
            <a:lvl2pPr indent="-397954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7"/>
              <a:buChar char="–"/>
              <a:defRPr sz="2667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 sz="2400"/>
            </a:lvl3pPr>
            <a:lvl4pPr indent="-364045" lvl="3" marL="18288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Char char="–"/>
              <a:defRPr sz="2133"/>
            </a:lvl4pPr>
            <a:lvl5pPr indent="-364045" lvl="4" marL="22860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Char char="»"/>
              <a:defRPr sz="2133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5"/>
          <p:cNvSpPr txBox="1"/>
          <p:nvPr>
            <p:ph type="title"/>
          </p:nvPr>
        </p:nvSpPr>
        <p:spPr>
          <a:xfrm>
            <a:off x="381000" y="1066800"/>
            <a:ext cx="1157020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67"/>
              <a:buFont typeface="Helvetica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5"/>
          <p:cNvSpPr/>
          <p:nvPr/>
        </p:nvSpPr>
        <p:spPr>
          <a:xfrm>
            <a:off x="0" y="0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cu white lrg.psd" id="28" name="Google Shape;28;p45"/>
          <p:cNvPicPr preferRelativeResize="0"/>
          <p:nvPr/>
        </p:nvPicPr>
        <p:blipFill rotWithShape="1">
          <a:blip r:embed="rId3">
            <a:alphaModFix/>
          </a:blip>
          <a:srcRect b="0" l="29542" r="-704" t="0"/>
          <a:stretch/>
        </p:blipFill>
        <p:spPr>
          <a:xfrm>
            <a:off x="5471519" y="-127000"/>
            <a:ext cx="1238699" cy="47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walking on a path in front of a large building&#10;&#10;Description automatically generated with medium confidence" id="30" name="Google Shape;30;p46"/>
          <p:cNvPicPr preferRelativeResize="0"/>
          <p:nvPr/>
        </p:nvPicPr>
        <p:blipFill rotWithShape="1">
          <a:blip r:embed="rId2">
            <a:alphaModFix/>
          </a:blip>
          <a:srcRect b="4105" l="0" r="0" t="13247"/>
          <a:stretch/>
        </p:blipFill>
        <p:spPr>
          <a:xfrm>
            <a:off x="0" y="136523"/>
            <a:ext cx="12192000" cy="671485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6"/>
          <p:cNvSpPr txBox="1"/>
          <p:nvPr>
            <p:ph idx="10" type="dt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6"/>
          <p:cNvSpPr txBox="1"/>
          <p:nvPr>
            <p:ph idx="11" type="ftr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6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46"/>
          <p:cNvSpPr txBox="1"/>
          <p:nvPr>
            <p:ph type="title"/>
          </p:nvPr>
        </p:nvSpPr>
        <p:spPr>
          <a:xfrm>
            <a:off x="405696" y="3415792"/>
            <a:ext cx="6370128" cy="1025987"/>
          </a:xfrm>
          <a:prstGeom prst="rect">
            <a:avLst/>
          </a:prstGeom>
          <a:solidFill>
            <a:srgbClr val="0C0C0C">
              <a:alpha val="47058"/>
            </a:srgbClr>
          </a:solidFill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67"/>
              <a:buFont typeface="Helvetica Neue"/>
              <a:buNone/>
              <a:defRPr sz="4267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6"/>
          <p:cNvSpPr txBox="1"/>
          <p:nvPr>
            <p:ph idx="1" type="body"/>
          </p:nvPr>
        </p:nvSpPr>
        <p:spPr>
          <a:xfrm>
            <a:off x="405697" y="4757787"/>
            <a:ext cx="5516033" cy="738664"/>
          </a:xfrm>
          <a:prstGeom prst="rect">
            <a:avLst/>
          </a:prstGeom>
          <a:solidFill>
            <a:srgbClr val="0C0C0C">
              <a:alpha val="47058"/>
            </a:srgbClr>
          </a:solidFill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Logo&#10;&#10;Description automatically generated" id="36" name="Google Shape;3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192" y="860375"/>
            <a:ext cx="1321712" cy="132171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6"/>
          <p:cNvSpPr/>
          <p:nvPr/>
        </p:nvSpPr>
        <p:spPr>
          <a:xfrm>
            <a:off x="0" y="6623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ss, outdoor&#10;&#10;Description automatically generated" id="39" name="Google Shape;39;p47"/>
          <p:cNvPicPr preferRelativeResize="0"/>
          <p:nvPr/>
        </p:nvPicPr>
        <p:blipFill rotWithShape="1">
          <a:blip r:embed="rId2">
            <a:alphaModFix/>
          </a:blip>
          <a:srcRect b="3302" l="0" r="965" t="0"/>
          <a:stretch/>
        </p:blipFill>
        <p:spPr>
          <a:xfrm>
            <a:off x="-1" y="166541"/>
            <a:ext cx="12192001" cy="669145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7"/>
          <p:cNvSpPr txBox="1"/>
          <p:nvPr>
            <p:ph idx="10" type="dt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7"/>
          <p:cNvSpPr txBox="1"/>
          <p:nvPr>
            <p:ph idx="11" type="ftr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7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47"/>
          <p:cNvSpPr txBox="1"/>
          <p:nvPr>
            <p:ph type="title"/>
          </p:nvPr>
        </p:nvSpPr>
        <p:spPr>
          <a:xfrm>
            <a:off x="405696" y="3415792"/>
            <a:ext cx="6370128" cy="1025987"/>
          </a:xfrm>
          <a:prstGeom prst="rect">
            <a:avLst/>
          </a:prstGeom>
          <a:solidFill>
            <a:srgbClr val="0C0C0C">
              <a:alpha val="47058"/>
            </a:srgbClr>
          </a:solidFill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67"/>
              <a:buFont typeface="Helvetica Neue"/>
              <a:buNone/>
              <a:defRPr sz="4267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7"/>
          <p:cNvSpPr txBox="1"/>
          <p:nvPr>
            <p:ph idx="1" type="body"/>
          </p:nvPr>
        </p:nvSpPr>
        <p:spPr>
          <a:xfrm>
            <a:off x="405697" y="4757787"/>
            <a:ext cx="5516033" cy="738664"/>
          </a:xfrm>
          <a:prstGeom prst="rect">
            <a:avLst/>
          </a:prstGeom>
          <a:solidFill>
            <a:srgbClr val="0C0C0C">
              <a:alpha val="47058"/>
            </a:srgbClr>
          </a:solidFill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7"/>
          <p:cNvSpPr/>
          <p:nvPr/>
        </p:nvSpPr>
        <p:spPr>
          <a:xfrm>
            <a:off x="0" y="0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cu white lrg.psd" id="46" name="Google Shape;46;p47"/>
          <p:cNvPicPr preferRelativeResize="0"/>
          <p:nvPr/>
        </p:nvPicPr>
        <p:blipFill rotWithShape="1">
          <a:blip r:embed="rId3">
            <a:alphaModFix/>
          </a:blip>
          <a:srcRect b="0" l="0" r="72186" t="0"/>
          <a:stretch/>
        </p:blipFill>
        <p:spPr>
          <a:xfrm>
            <a:off x="405696" y="763113"/>
            <a:ext cx="1524704" cy="1487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sitting on a bench under a tree&#10;&#10;Description automatically generated with medium confidence" id="48" name="Google Shape;48;p48"/>
          <p:cNvPicPr preferRelativeResize="0"/>
          <p:nvPr/>
        </p:nvPicPr>
        <p:blipFill rotWithShape="1">
          <a:blip r:embed="rId2">
            <a:alphaModFix/>
          </a:blip>
          <a:srcRect b="0" l="0" r="0" t="17245"/>
          <a:stretch/>
        </p:blipFill>
        <p:spPr>
          <a:xfrm>
            <a:off x="4200" y="136523"/>
            <a:ext cx="12187801" cy="672147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8"/>
          <p:cNvSpPr txBox="1"/>
          <p:nvPr>
            <p:ph idx="10" type="dt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8"/>
          <p:cNvSpPr txBox="1"/>
          <p:nvPr>
            <p:ph idx="11" type="ftr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8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48"/>
          <p:cNvSpPr txBox="1"/>
          <p:nvPr>
            <p:ph type="title"/>
          </p:nvPr>
        </p:nvSpPr>
        <p:spPr>
          <a:xfrm>
            <a:off x="405696" y="3415792"/>
            <a:ext cx="6370128" cy="1025987"/>
          </a:xfrm>
          <a:prstGeom prst="rect">
            <a:avLst/>
          </a:prstGeom>
          <a:solidFill>
            <a:srgbClr val="0C0C0C">
              <a:alpha val="47058"/>
            </a:srgbClr>
          </a:solidFill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67"/>
              <a:buFont typeface="Helvetica Neue"/>
              <a:buNone/>
              <a:defRPr sz="4267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8"/>
          <p:cNvSpPr txBox="1"/>
          <p:nvPr>
            <p:ph idx="1" type="body"/>
          </p:nvPr>
        </p:nvSpPr>
        <p:spPr>
          <a:xfrm>
            <a:off x="405697" y="4757787"/>
            <a:ext cx="5516033" cy="738664"/>
          </a:xfrm>
          <a:prstGeom prst="rect">
            <a:avLst/>
          </a:prstGeom>
          <a:solidFill>
            <a:srgbClr val="0C0C0C">
              <a:alpha val="47058"/>
            </a:srgbClr>
          </a:solidFill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48"/>
          <p:cNvSpPr/>
          <p:nvPr/>
        </p:nvSpPr>
        <p:spPr>
          <a:xfrm>
            <a:off x="0" y="0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cu white lrg.psd" id="55" name="Google Shape;55;p48"/>
          <p:cNvPicPr preferRelativeResize="0"/>
          <p:nvPr/>
        </p:nvPicPr>
        <p:blipFill rotWithShape="1">
          <a:blip r:embed="rId3">
            <a:alphaModFix/>
          </a:blip>
          <a:srcRect b="0" l="0" r="72186" t="0"/>
          <a:stretch/>
        </p:blipFill>
        <p:spPr>
          <a:xfrm>
            <a:off x="405696" y="763113"/>
            <a:ext cx="1524704" cy="1487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sitting on a bench under a tree&#10;&#10;Description automatically generated with medium confidence" id="57" name="Google Shape;57;p49"/>
          <p:cNvPicPr preferRelativeResize="0"/>
          <p:nvPr/>
        </p:nvPicPr>
        <p:blipFill rotWithShape="1">
          <a:blip r:embed="rId2">
            <a:alphaModFix/>
          </a:blip>
          <a:srcRect b="19045" l="0" r="6310" t="39070"/>
          <a:stretch/>
        </p:blipFill>
        <p:spPr>
          <a:xfrm>
            <a:off x="1" y="3454402"/>
            <a:ext cx="12192000" cy="363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u screen b31b1b.psd" id="58" name="Google Shape;58;p49"/>
          <p:cNvPicPr preferRelativeResize="0"/>
          <p:nvPr/>
        </p:nvPicPr>
        <p:blipFill rotWithShape="1">
          <a:blip r:embed="rId3">
            <a:alphaModFix/>
          </a:blip>
          <a:srcRect b="0" l="0" r="70374" t="0"/>
          <a:stretch/>
        </p:blipFill>
        <p:spPr>
          <a:xfrm>
            <a:off x="242712" y="536225"/>
            <a:ext cx="1484489" cy="135973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49"/>
          <p:cNvSpPr txBox="1"/>
          <p:nvPr>
            <p:ph idx="10" type="dt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9"/>
          <p:cNvSpPr txBox="1"/>
          <p:nvPr>
            <p:ph idx="11" type="ftr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9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49"/>
          <p:cNvSpPr txBox="1"/>
          <p:nvPr>
            <p:ph type="title"/>
          </p:nvPr>
        </p:nvSpPr>
        <p:spPr>
          <a:xfrm>
            <a:off x="0" y="763091"/>
            <a:ext cx="12192000" cy="456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Helvetica Neue"/>
              <a:buNone/>
              <a:defRPr b="0" sz="32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9"/>
          <p:cNvSpPr txBox="1"/>
          <p:nvPr>
            <p:ph idx="1" type="body"/>
          </p:nvPr>
        </p:nvSpPr>
        <p:spPr>
          <a:xfrm>
            <a:off x="0" y="1371604"/>
            <a:ext cx="12192000" cy="175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49"/>
          <p:cNvSpPr/>
          <p:nvPr/>
        </p:nvSpPr>
        <p:spPr>
          <a:xfrm>
            <a:off x="0" y="0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 2">
  <p:cSld name="1_Section Header 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uilding with a steeple and trees in front of it&#10;&#10;Description automatically generated with low confidence" id="66" name="Google Shape;66;p50"/>
          <p:cNvPicPr preferRelativeResize="0"/>
          <p:nvPr/>
        </p:nvPicPr>
        <p:blipFill rotWithShape="1">
          <a:blip r:embed="rId2">
            <a:alphaModFix/>
          </a:blip>
          <a:srcRect b="18773" l="0" r="0" t="37488"/>
          <a:stretch/>
        </p:blipFill>
        <p:spPr>
          <a:xfrm>
            <a:off x="-1" y="3429000"/>
            <a:ext cx="12191999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50"/>
          <p:cNvSpPr txBox="1"/>
          <p:nvPr>
            <p:ph idx="10" type="dt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0"/>
          <p:cNvSpPr txBox="1"/>
          <p:nvPr>
            <p:ph idx="11" type="ftr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0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50"/>
          <p:cNvSpPr txBox="1"/>
          <p:nvPr>
            <p:ph idx="1" type="body"/>
          </p:nvPr>
        </p:nvSpPr>
        <p:spPr>
          <a:xfrm>
            <a:off x="0" y="1371604"/>
            <a:ext cx="12192000" cy="175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type="title"/>
          </p:nvPr>
        </p:nvSpPr>
        <p:spPr>
          <a:xfrm>
            <a:off x="0" y="763091"/>
            <a:ext cx="12192000" cy="456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Helvetica Neue"/>
              <a:buNone/>
              <a:defRPr b="0" sz="32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cu screen b31b1b.psd" id="72" name="Google Shape;72;p50"/>
          <p:cNvPicPr preferRelativeResize="0"/>
          <p:nvPr/>
        </p:nvPicPr>
        <p:blipFill rotWithShape="1">
          <a:blip r:embed="rId3">
            <a:alphaModFix/>
          </a:blip>
          <a:srcRect b="0" l="0" r="70374" t="0"/>
          <a:stretch/>
        </p:blipFill>
        <p:spPr>
          <a:xfrm>
            <a:off x="242712" y="536225"/>
            <a:ext cx="1484489" cy="135973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50"/>
          <p:cNvSpPr/>
          <p:nvPr/>
        </p:nvSpPr>
        <p:spPr>
          <a:xfrm>
            <a:off x="0" y="0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 2">
  <p:cSld name="2_Section Header 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ree, outdoor, plant, wood&#10;&#10;Description automatically generated" id="75" name="Google Shape;75;p51"/>
          <p:cNvPicPr preferRelativeResize="0"/>
          <p:nvPr/>
        </p:nvPicPr>
        <p:blipFill rotWithShape="1">
          <a:blip r:embed="rId2">
            <a:alphaModFix/>
          </a:blip>
          <a:srcRect b="33094" l="-803" r="3610" t="26359"/>
          <a:stretch/>
        </p:blipFill>
        <p:spPr>
          <a:xfrm>
            <a:off x="-101600" y="3438877"/>
            <a:ext cx="12293600" cy="341912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1"/>
          <p:cNvSpPr txBox="1"/>
          <p:nvPr>
            <p:ph idx="10" type="dt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1"/>
          <p:cNvSpPr txBox="1"/>
          <p:nvPr>
            <p:ph idx="11" type="ftr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1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51"/>
          <p:cNvSpPr txBox="1"/>
          <p:nvPr>
            <p:ph type="title"/>
          </p:nvPr>
        </p:nvSpPr>
        <p:spPr>
          <a:xfrm>
            <a:off x="0" y="763091"/>
            <a:ext cx="12192000" cy="456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Helvetica Neue"/>
              <a:buNone/>
              <a:defRPr b="0" sz="32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1"/>
          <p:cNvSpPr txBox="1"/>
          <p:nvPr>
            <p:ph idx="1" type="body"/>
          </p:nvPr>
        </p:nvSpPr>
        <p:spPr>
          <a:xfrm>
            <a:off x="0" y="1371604"/>
            <a:ext cx="12192000" cy="175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cu screen b31b1b.psd" id="81" name="Google Shape;81;p51"/>
          <p:cNvPicPr preferRelativeResize="0"/>
          <p:nvPr/>
        </p:nvPicPr>
        <p:blipFill rotWithShape="1">
          <a:blip r:embed="rId3">
            <a:alphaModFix/>
          </a:blip>
          <a:srcRect b="0" l="0" r="70374" t="0"/>
          <a:stretch/>
        </p:blipFill>
        <p:spPr>
          <a:xfrm>
            <a:off x="242712" y="536225"/>
            <a:ext cx="1484489" cy="135973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1"/>
          <p:cNvSpPr/>
          <p:nvPr/>
        </p:nvSpPr>
        <p:spPr>
          <a:xfrm>
            <a:off x="0" y="0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A group of flowers&#10;&#10;Description automatically generated with low confidence" id="83" name="Google Shape;83;p51"/>
          <p:cNvPicPr preferRelativeResize="0"/>
          <p:nvPr/>
        </p:nvPicPr>
        <p:blipFill rotWithShape="1">
          <a:blip r:embed="rId4">
            <a:alphaModFix/>
          </a:blip>
          <a:srcRect b="49999" l="0" r="735" t="8453"/>
          <a:stretch/>
        </p:blipFill>
        <p:spPr>
          <a:xfrm>
            <a:off x="-61627" y="3438877"/>
            <a:ext cx="12253627" cy="3419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/ Graphic">
  <p:cSld name="Content w/ Graphic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2"/>
          <p:cNvSpPr txBox="1"/>
          <p:nvPr>
            <p:ph idx="10" type="dt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2"/>
          <p:cNvSpPr txBox="1"/>
          <p:nvPr>
            <p:ph idx="11" type="ftr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2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52"/>
          <p:cNvSpPr/>
          <p:nvPr/>
        </p:nvSpPr>
        <p:spPr>
          <a:xfrm>
            <a:off x="0" y="1"/>
            <a:ext cx="12192000" cy="222251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9" name="Google Shape;89;p52"/>
          <p:cNvSpPr txBox="1"/>
          <p:nvPr/>
        </p:nvSpPr>
        <p:spPr>
          <a:xfrm>
            <a:off x="584968" y="4756730"/>
            <a:ext cx="11011800" cy="748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67"/>
              <a:buFont typeface="Arial"/>
              <a:buNone/>
            </a:pPr>
            <a:r>
              <a:rPr b="0" i="0" lang="en-US" sz="4267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Photos, illustrations, graphics here.</a:t>
            </a:r>
            <a:endParaRPr b="0" i="0" sz="24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0" name="Google Shape;90;p52"/>
          <p:cNvSpPr txBox="1"/>
          <p:nvPr>
            <p:ph idx="1" type="body"/>
          </p:nvPr>
        </p:nvSpPr>
        <p:spPr>
          <a:xfrm>
            <a:off x="390532" y="3877559"/>
            <a:ext cx="11410951" cy="2782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/>
            </a:lvl1pPr>
            <a:lvl2pPr indent="-397954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7"/>
              <a:buChar char="–"/>
              <a:defRPr sz="2667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 sz="2400"/>
            </a:lvl3pPr>
            <a:lvl4pPr indent="-364045" lvl="3" marL="18288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Char char="–"/>
              <a:defRPr sz="2133"/>
            </a:lvl4pPr>
            <a:lvl5pPr indent="-364045" lvl="4" marL="22860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Char char="»"/>
              <a:defRPr sz="2133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52"/>
          <p:cNvSpPr txBox="1"/>
          <p:nvPr>
            <p:ph type="title"/>
          </p:nvPr>
        </p:nvSpPr>
        <p:spPr>
          <a:xfrm>
            <a:off x="383866" y="615761"/>
            <a:ext cx="8739609" cy="861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67"/>
              <a:buFont typeface="Helvetica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2"/>
          <p:cNvSpPr txBox="1"/>
          <p:nvPr>
            <p:ph idx="2" type="body"/>
          </p:nvPr>
        </p:nvSpPr>
        <p:spPr>
          <a:xfrm>
            <a:off x="385873" y="1524000"/>
            <a:ext cx="113792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/>
            </a:lvl1pPr>
            <a:lvl2pPr indent="-397954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7"/>
              <a:buChar char="–"/>
              <a:defRPr sz="2667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 sz="2400"/>
            </a:lvl3pPr>
            <a:lvl4pPr indent="-364045" lvl="3" marL="18288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Char char="–"/>
              <a:defRPr sz="2133"/>
            </a:lvl4pPr>
            <a:lvl5pPr indent="-364045" lvl="4" marL="22860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2133"/>
              <a:buChar char="»"/>
              <a:defRPr sz="2133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cu white lrg.psd" id="93" name="Google Shape;93;p52"/>
          <p:cNvPicPr preferRelativeResize="0"/>
          <p:nvPr/>
        </p:nvPicPr>
        <p:blipFill rotWithShape="1">
          <a:blip r:embed="rId2">
            <a:alphaModFix/>
          </a:blip>
          <a:srcRect b="0" l="29542" r="-704" t="0"/>
          <a:stretch/>
        </p:blipFill>
        <p:spPr>
          <a:xfrm>
            <a:off x="5471519" y="-127000"/>
            <a:ext cx="1238699" cy="47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67"/>
              <a:buFont typeface="Helvetica Neue"/>
              <a:buNone/>
              <a:defRPr b="0" i="0" sz="4267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99554" lvl="0" marL="457200" marR="0" rtl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accent2"/>
              </a:buClr>
              <a:buSzPts val="4267"/>
              <a:buFont typeface="Arial"/>
              <a:buChar char="•"/>
              <a:defRPr b="0" i="0" sz="4267" u="none" cap="none" strike="noStrik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accent2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8" name="Google Shape;8;p43"/>
          <p:cNvSpPr txBox="1"/>
          <p:nvPr>
            <p:ph idx="10" type="dt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9" name="Google Shape;9;p43"/>
          <p:cNvSpPr txBox="1"/>
          <p:nvPr>
            <p:ph idx="11" type="ftr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0" name="Google Shape;10;p43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41.png"/><Relationship Id="rId6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Relationship Id="rId6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Relationship Id="rId4" Type="http://schemas.openxmlformats.org/officeDocument/2006/relationships/image" Target="../media/image5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19.jpg"/><Relationship Id="rId5" Type="http://schemas.openxmlformats.org/officeDocument/2006/relationships/image" Target="../media/image17.jpg"/><Relationship Id="rId6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"/>
          <p:cNvSpPr txBox="1"/>
          <p:nvPr>
            <p:ph type="title"/>
          </p:nvPr>
        </p:nvSpPr>
        <p:spPr>
          <a:xfrm>
            <a:off x="3" y="1827083"/>
            <a:ext cx="12191997" cy="178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Times New Roman"/>
              <a:buNone/>
            </a:pPr>
            <a:r>
              <a:rPr lang="en-US" sz="3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Analyzing Lower Torso Curves for Computational Apparel Design and Modeling</a:t>
            </a:r>
            <a:endParaRPr sz="3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1"/>
          <p:cNvSpPr txBox="1"/>
          <p:nvPr/>
        </p:nvSpPr>
        <p:spPr>
          <a:xfrm>
            <a:off x="3124829" y="3428527"/>
            <a:ext cx="5950720" cy="2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Curve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Wenxuan Hong (wh459), 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Aristotle Kolefas (aak99), 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Diane Xu (sx265), 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Zongjie Yin (zy347), 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Fanjun Zeng (fz224) ​.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Advisors: Dr. Sreyoshi 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Client: Dr. Fatma Baytar, Dr. Sumanta Basu.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3e32f54486_1_70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07" name="Google Shape;207;g23e32f54486_1_70"/>
          <p:cNvSpPr txBox="1"/>
          <p:nvPr>
            <p:ph type="title"/>
          </p:nvPr>
        </p:nvSpPr>
        <p:spPr>
          <a:xfrm>
            <a:off x="414125" y="2011000"/>
            <a:ext cx="11570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67"/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Description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"/>
          <p:cNvSpPr txBox="1"/>
          <p:nvPr>
            <p:ph type="title"/>
          </p:nvPr>
        </p:nvSpPr>
        <p:spPr>
          <a:xfrm>
            <a:off x="381000" y="585891"/>
            <a:ext cx="1157020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Description</a:t>
            </a:r>
            <a:endParaRPr sz="3200"/>
          </a:p>
        </p:txBody>
      </p:sp>
      <p:graphicFrame>
        <p:nvGraphicFramePr>
          <p:cNvPr id="213" name="Google Shape;213;p8"/>
          <p:cNvGraphicFramePr/>
          <p:nvPr/>
        </p:nvGraphicFramePr>
        <p:xfrm>
          <a:off x="45357" y="1378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{BB4BE604-C669-456A-ADAC-58B282E666AC}</a:tableStyleId>
              </a:tblPr>
              <a:tblGrid>
                <a:gridCol w="3673925"/>
                <a:gridCol w="1681850"/>
                <a:gridCol w="6760225"/>
              </a:tblGrid>
              <a:tr h="571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0" i="0" lang="en-US" sz="2400" u="none" cap="none" strike="noStrike">
                          <a:latin typeface="Times"/>
                          <a:ea typeface="Times"/>
                          <a:cs typeface="Times"/>
                          <a:sym typeface="Times"/>
                        </a:rPr>
                        <a:t>Column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0" i="0" lang="en-US" sz="2400" u="none" cap="none" strike="noStrike">
                          <a:latin typeface="Times"/>
                          <a:ea typeface="Times"/>
                          <a:cs typeface="Times"/>
                          <a:sym typeface="Times"/>
                        </a:rPr>
                        <a:t>Type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0" i="0" lang="en-US" sz="2400" u="none" cap="none" strike="noStrike">
                          <a:latin typeface="Times"/>
                          <a:ea typeface="Times"/>
                          <a:cs typeface="Times"/>
                          <a:sym typeface="Times"/>
                        </a:rPr>
                        <a:t>Description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60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0" i="0" lang="en-US" sz="2400" u="none" cap="none" strike="noStrike">
                          <a:latin typeface="Times"/>
                          <a:ea typeface="Times"/>
                          <a:cs typeface="Times"/>
                          <a:sym typeface="Times"/>
                        </a:rPr>
                        <a:t>Subject ID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Integer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Sample (Person) ID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60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0" i="0" lang="en-US" sz="2400" u="none" cap="none" strike="noStrike">
                          <a:latin typeface="Times"/>
                          <a:ea typeface="Times"/>
                          <a:cs typeface="Times"/>
                          <a:sym typeface="Times"/>
                        </a:rPr>
                        <a:t>Race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String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The race of the sample (Person)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60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0" i="0" lang="en-US" sz="2400" u="none" cap="none" strike="noStrike">
                          <a:latin typeface="Times"/>
                          <a:ea typeface="Times"/>
                          <a:cs typeface="Times"/>
                          <a:sym typeface="Times"/>
                        </a:rPr>
                        <a:t>BMI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lang="en-US" sz="2400" u="none" cap="none" strike="noStrike"/>
                        <a:t>Float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lang="en-US" sz="2400" u="none" cap="none" strike="noStrike"/>
                        <a:t>The BMI of the sample (Person), kg/m</a:t>
                      </a:r>
                      <a:r>
                        <a:rPr baseline="30000" lang="en-US" sz="2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60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0" i="0" lang="en-US" sz="2400" u="none" cap="none" strike="noStrike">
                          <a:latin typeface="Times"/>
                          <a:ea typeface="Times"/>
                          <a:cs typeface="Times"/>
                          <a:sym typeface="Times"/>
                        </a:rPr>
                        <a:t>Height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lang="en-US" sz="2400" u="none" cap="none" strike="noStrike"/>
                        <a:t>Integer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lang="en-US" sz="2400" u="none" cap="none" strike="noStrike"/>
                        <a:t>The height of the sample (Person), mm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60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0" i="0" lang="en-US" sz="2400" u="none" cap="none" strike="noStrike">
                          <a:latin typeface="Times"/>
                          <a:ea typeface="Times"/>
                          <a:cs typeface="Times"/>
                          <a:sym typeface="Times"/>
                        </a:rPr>
                        <a:t>Maximum Hip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lang="en-US" sz="2400" u="none" cap="none" strike="noStrike"/>
                        <a:t>Integer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0" i="0" lang="en-US" sz="2400" u="none" cap="none" strike="noStrike">
                          <a:latin typeface="Times"/>
                          <a:ea typeface="Times"/>
                          <a:cs typeface="Times"/>
                          <a:sym typeface="Times"/>
                        </a:rPr>
                        <a:t>Measurement of the </a:t>
                      </a:r>
                      <a:r>
                        <a:rPr b="0" i="0" lang="en-US" sz="2400" u="none" cap="none" strike="noStrike"/>
                        <a:t>widest part of your bum, mm</a:t>
                      </a:r>
                      <a:endParaRPr b="0" i="0" sz="2400" u="none" cap="none" strike="noStrike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0950" marB="60950" marR="121925" marL="121925"/>
                </a:tc>
              </a:tr>
              <a:tr h="121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0" i="0" lang="en-US" sz="2400" u="none" cap="none" strike="noStrike">
                          <a:latin typeface="Times"/>
                          <a:ea typeface="Times"/>
                          <a:cs typeface="Times"/>
                          <a:sym typeface="Times"/>
                        </a:rPr>
                        <a:t>Anterior posterior Length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lang="en-US" sz="2400" u="none" cap="none" strike="noStrike"/>
                        <a:t>Float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0" i="0" lang="en-US" sz="2400" u="none" cap="none" strike="noStrike"/>
                        <a:t>Distance taken along the crotch seam line from the center front waistline to the center back waistline, passing through the crotch point, mm</a:t>
                      </a:r>
                      <a:endParaRPr sz="2400" u="none" cap="none" strike="noStrike"/>
                    </a:p>
                  </a:txBody>
                  <a:tcPr marT="60950" marB="60950" marR="121925" marL="121925"/>
                </a:tc>
              </a:tr>
              <a:tr h="60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0" i="0" lang="en-US" sz="2400" u="none" cap="none" strike="noStrike">
                          <a:latin typeface="Times"/>
                          <a:ea typeface="Times"/>
                          <a:cs typeface="Times"/>
                          <a:sym typeface="Times"/>
                        </a:rPr>
                        <a:t>Depth</a:t>
                      </a:r>
                      <a:endParaRPr b="1" i="0" sz="2400" u="none" cap="none" strike="noStrike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lang="en-US" sz="2400" u="none" cap="none" strike="noStrike"/>
                        <a:t>Float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"/>
                        <a:buNone/>
                      </a:pPr>
                      <a:r>
                        <a:rPr b="0" i="0" lang="en-US" sz="2400" u="none" cap="none" strike="noStrike">
                          <a:latin typeface="Times"/>
                          <a:ea typeface="Times"/>
                          <a:cs typeface="Times"/>
                          <a:sym typeface="Times"/>
                        </a:rPr>
                        <a:t>Distance from waistline to crotch point, mm  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</a:tbl>
          </a:graphicData>
        </a:graphic>
      </p:graphicFrame>
      <p:sp>
        <p:nvSpPr>
          <p:cNvPr id="214" name="Google Shape;214;p8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20" name="Google Shape;220;p9"/>
          <p:cNvSpPr txBox="1"/>
          <p:nvPr>
            <p:ph idx="1" type="body"/>
          </p:nvPr>
        </p:nvSpPr>
        <p:spPr>
          <a:xfrm>
            <a:off x="381005" y="1740009"/>
            <a:ext cx="11571817" cy="47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456565" lvl="0" marL="4565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solidFill>
                  <a:schemeClr val="dk1"/>
                </a:solidFill>
              </a:rPr>
              <a:t>Processing</a:t>
            </a:r>
            <a:endParaRPr/>
          </a:p>
          <a:p>
            <a:pPr indent="-380458" lvl="1" marL="989964" rtl="0" algn="l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700">
                <a:solidFill>
                  <a:schemeClr val="dk1"/>
                </a:solidFill>
              </a:rPr>
              <a:t>Remove </a:t>
            </a:r>
            <a:r>
              <a:rPr lang="en-US" sz="2450">
                <a:solidFill>
                  <a:schemeClr val="dk1"/>
                </a:solidFill>
              </a:rPr>
              <a:t>individuals with </a:t>
            </a:r>
            <a:endParaRPr/>
          </a:p>
          <a:p>
            <a:pPr indent="-304164" lvl="2" marL="1523365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solidFill>
                  <a:schemeClr val="dk1"/>
                </a:solidFill>
              </a:rPr>
              <a:t>at least one missing value</a:t>
            </a:r>
            <a:endParaRPr/>
          </a:p>
          <a:p>
            <a:pPr indent="-304164" lvl="2" marL="1523365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solidFill>
                  <a:schemeClr val="dk1"/>
                </a:solidFill>
              </a:rPr>
              <a:t>abnormal curve</a:t>
            </a:r>
            <a:endParaRPr/>
          </a:p>
          <a:p>
            <a:pPr indent="-224726" lvl="1" marL="989964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t/>
            </a:r>
            <a:endParaRPr sz="2650">
              <a:solidFill>
                <a:schemeClr val="dk1"/>
              </a:solidFill>
            </a:endParaRPr>
          </a:p>
          <a:p>
            <a:pPr indent="-456565" lvl="0" marL="456565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solidFill>
                  <a:schemeClr val="dk1"/>
                </a:solidFill>
              </a:rPr>
              <a:t>Outcome</a:t>
            </a:r>
            <a:endParaRPr/>
          </a:p>
          <a:p>
            <a:pPr indent="-380410" lvl="1" marL="989964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650">
                <a:solidFill>
                  <a:schemeClr val="dk1"/>
                </a:solidFill>
              </a:rPr>
              <a:t>544 individuals remained </a:t>
            </a:r>
            <a:endParaRPr/>
          </a:p>
          <a:p>
            <a:pPr indent="-304164" lvl="2" marL="1523365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solidFill>
                  <a:schemeClr val="dk1"/>
                </a:solidFill>
              </a:rPr>
              <a:t>400 Whites</a:t>
            </a:r>
            <a:endParaRPr/>
          </a:p>
          <a:p>
            <a:pPr indent="-304164" lvl="2" marL="1523365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solidFill>
                  <a:schemeClr val="dk1"/>
                </a:solidFill>
              </a:rPr>
              <a:t>66 African Americans</a:t>
            </a:r>
            <a:endParaRPr/>
          </a:p>
          <a:p>
            <a:pPr indent="-304164" lvl="2" marL="1523365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solidFill>
                  <a:schemeClr val="dk1"/>
                </a:solidFill>
              </a:rPr>
              <a:t>57 Asian Americans </a:t>
            </a:r>
            <a:endParaRPr/>
          </a:p>
          <a:p>
            <a:pPr indent="-304164" lvl="2" marL="1523365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solidFill>
                  <a:schemeClr val="dk1"/>
                </a:solidFill>
              </a:rPr>
              <a:t>6 Hispanics</a:t>
            </a:r>
            <a:endParaRPr/>
          </a:p>
          <a:p>
            <a:pPr indent="-304164" lvl="2" marL="1523365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solidFill>
                  <a:schemeClr val="dk1"/>
                </a:solidFill>
              </a:rPr>
              <a:t>15 Other races</a:t>
            </a:r>
            <a:endParaRPr/>
          </a:p>
          <a:p>
            <a:pPr indent="-268605" lvl="0" marL="456565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 txBox="1"/>
          <p:nvPr>
            <p:ph type="title"/>
          </p:nvPr>
        </p:nvSpPr>
        <p:spPr>
          <a:xfrm>
            <a:off x="381000" y="613379"/>
            <a:ext cx="1157020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27" name="Google Shape;227;p10"/>
          <p:cNvSpPr txBox="1"/>
          <p:nvPr>
            <p:ph type="title"/>
          </p:nvPr>
        </p:nvSpPr>
        <p:spPr>
          <a:xfrm>
            <a:off x="381000" y="585891"/>
            <a:ext cx="1157020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50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Statistics – Main Findings</a:t>
            </a:r>
            <a:endParaRPr sz="3200"/>
          </a:p>
        </p:txBody>
      </p:sp>
      <p:sp>
        <p:nvSpPr>
          <p:cNvPr id="228" name="Google Shape;228;p10"/>
          <p:cNvSpPr txBox="1"/>
          <p:nvPr/>
        </p:nvSpPr>
        <p:spPr>
          <a:xfrm>
            <a:off x="153110" y="1377992"/>
            <a:ext cx="11569293" cy="5478915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-456565" lvl="0" marL="4565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Af. Amers have highest mean BMI, hip circumference, and ant.-post. 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565" lvl="0" marL="45656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White individuals tend to be tallest, Asians shortest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565" lvl="0" marL="45656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Other races have largest depth, Asians have smallest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565" lvl="0" marL="45656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BMI and weight most variable in African Americans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565" lvl="0" marL="45656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Asians show least variability in both BMI and weight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565" lvl="0" marL="45656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Height most variable among Af. Amers and Others, most consistent among Asians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565" lvl="0" marL="45656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Maximum hip circumference has largest standard deviation among Af. Amers, smallest among Asians</a:t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56565" lvl="0" marL="45656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Anterior-posterior length usually most variable among Af. Amers, least among Asians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565" lvl="0" marL="45656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Whites and those of "Other" race show most variation in depth</a:t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04165" lvl="0" marL="45656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7415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34" name="Google Shape;234;p11"/>
          <p:cNvSpPr txBox="1"/>
          <p:nvPr>
            <p:ph type="title"/>
          </p:nvPr>
        </p:nvSpPr>
        <p:spPr>
          <a:xfrm>
            <a:off x="381000" y="468536"/>
            <a:ext cx="1157020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50"/>
              <a:buFont typeface="Times"/>
              <a:buNone/>
            </a:pPr>
            <a:r>
              <a:rPr lang="en-US" sz="3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Correlation of Data</a:t>
            </a:r>
            <a:endParaRPr sz="3200"/>
          </a:p>
        </p:txBody>
      </p:sp>
      <p:pic>
        <p:nvPicPr>
          <p:cNvPr descr="Diagram&#10;&#10;Description automatically generated" id="235" name="Google Shape;23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9508" y="1392148"/>
            <a:ext cx="5621166" cy="439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5" y="1209300"/>
            <a:ext cx="6052657" cy="56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"/>
          <p:cNvSpPr txBox="1"/>
          <p:nvPr>
            <p:ph idx="1" type="body"/>
          </p:nvPr>
        </p:nvSpPr>
        <p:spPr>
          <a:xfrm>
            <a:off x="380181" y="1113435"/>
            <a:ext cx="11571817" cy="546594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 fontScale="92500" lnSpcReduction="10000"/>
          </a:bodyPr>
          <a:lstStyle/>
          <a:p>
            <a:pPr indent="-455930" lvl="0" marL="4559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solidFill>
                  <a:schemeClr val="dk1"/>
                </a:solidFill>
              </a:rPr>
              <a:t>Modeling</a:t>
            </a:r>
            <a:endParaRPr/>
          </a:p>
          <a:p>
            <a:pPr indent="-380364" lvl="1" marL="989964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>
                <a:solidFill>
                  <a:schemeClr val="dk1"/>
                </a:solidFill>
              </a:rPr>
              <a:t>Ran three multiple linear regression models on the data in R</a:t>
            </a:r>
            <a:endParaRPr/>
          </a:p>
          <a:p>
            <a:pPr indent="-304164" lvl="2" marL="1523365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>
                <a:solidFill>
                  <a:schemeClr val="dk1"/>
                </a:solidFill>
              </a:rPr>
              <a:t>Features: race, height, weight, max hip circumference</a:t>
            </a:r>
            <a:endParaRPr/>
          </a:p>
          <a:p>
            <a:pPr indent="-304164" lvl="2" marL="1523365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>
                <a:solidFill>
                  <a:schemeClr val="dk1"/>
                </a:solidFill>
              </a:rPr>
              <a:t>Responses: crotch curve length at back waist, depth, anterior-posterior length</a:t>
            </a:r>
            <a:br>
              <a:rPr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length</a:t>
            </a:r>
            <a:endParaRPr/>
          </a:p>
          <a:p>
            <a:pPr indent="-380364" lvl="1" marL="989964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>
                <a:solidFill>
                  <a:schemeClr val="dk1"/>
                </a:solidFill>
              </a:rPr>
              <a:t>For each model,</a:t>
            </a:r>
            <a:endParaRPr/>
          </a:p>
          <a:p>
            <a:pPr indent="-304164" lvl="2" marL="1523365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>
                <a:solidFill>
                  <a:schemeClr val="dk1"/>
                </a:solidFill>
              </a:rPr>
              <a:t>Created histograms and plots of the residuals vs. Index number</a:t>
            </a:r>
            <a:endParaRPr/>
          </a:p>
          <a:p>
            <a:pPr indent="-304164" lvl="2" marL="1523365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>
                <a:solidFill>
                  <a:schemeClr val="dk1"/>
                </a:solidFill>
              </a:rPr>
              <a:t>Produced Normal Q-Q, Scale Location, and Leverage plots</a:t>
            </a:r>
            <a:endParaRPr/>
          </a:p>
          <a:p>
            <a:pPr indent="-304164" lvl="2" marL="1523365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>
                <a:solidFill>
                  <a:schemeClr val="dk1"/>
                </a:solidFill>
              </a:rPr>
              <a:t>Residuals showed no discernible functional trend; distributed normally with linear Q-Q plots.</a:t>
            </a:r>
            <a:endParaRPr/>
          </a:p>
          <a:p>
            <a:pPr indent="-455930" lvl="0" marL="45593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solidFill>
                  <a:schemeClr val="dk1"/>
                </a:solidFill>
              </a:rPr>
              <a:t>Findings</a:t>
            </a:r>
            <a:endParaRPr/>
          </a:p>
          <a:p>
            <a:pPr indent="-380364" lvl="1" marL="989964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Most effective predictors </a:t>
            </a:r>
            <a:endParaRPr/>
          </a:p>
          <a:p>
            <a:pPr indent="-304164" lvl="2" marL="1523365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Crotch length at back waist: weight, max hip circumstance</a:t>
            </a:r>
            <a:endParaRPr/>
          </a:p>
          <a:p>
            <a:pPr indent="-304164" lvl="2" marL="1523365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Depth: race (White), weight, height</a:t>
            </a:r>
            <a:endParaRPr/>
          </a:p>
          <a:p>
            <a:pPr indent="-304164" lvl="2" marL="1523365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Anterior-posterior length: weight, height, max hip circumstance</a:t>
            </a:r>
            <a:endParaRPr/>
          </a:p>
          <a:p>
            <a:pPr indent="-380364" lvl="1" marL="989964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Residuals are normally distributed </a:t>
            </a:r>
            <a:endParaRPr/>
          </a:p>
          <a:p>
            <a:pPr indent="0" lvl="2" marL="12192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12"/>
          <p:cNvSpPr txBox="1"/>
          <p:nvPr>
            <p:ph type="title"/>
          </p:nvPr>
        </p:nvSpPr>
        <p:spPr>
          <a:xfrm>
            <a:off x="381000" y="418155"/>
            <a:ext cx="1157020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Regression</a:t>
            </a:r>
            <a:endParaRPr sz="3200"/>
          </a:p>
        </p:txBody>
      </p:sp>
      <p:sp>
        <p:nvSpPr>
          <p:cNvPr id="243" name="Google Shape;243;p12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/>
          <p:nvPr/>
        </p:nvSpPr>
        <p:spPr>
          <a:xfrm>
            <a:off x="8646620" y="2180053"/>
            <a:ext cx="3218915" cy="2461828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3"/>
              <a:buFont typeface="Arial"/>
              <a:buNone/>
            </a:pPr>
            <a:r>
              <a:rPr b="0" i="1" lang="en-US" sz="2533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Regression of crotch curve length at back waist on race, height, weight, and maximum hip circumference (R</a:t>
            </a:r>
            <a:r>
              <a:rPr b="0" baseline="30000" i="1" lang="en-US" sz="2533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1" lang="en-US" sz="2533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0.5373)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3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250" name="Google Shape;250;p13"/>
          <p:cNvGraphicFramePr/>
          <p:nvPr/>
        </p:nvGraphicFramePr>
        <p:xfrm>
          <a:off x="688474" y="8823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{BB4BE604-C669-456A-ADAC-58B282E666AC}</a:tableStyleId>
              </a:tblPr>
              <a:tblGrid>
                <a:gridCol w="1751275"/>
                <a:gridCol w="1270000"/>
                <a:gridCol w="1393825"/>
                <a:gridCol w="1471700"/>
                <a:gridCol w="1471700"/>
              </a:tblGrid>
              <a:tr h="690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Estimate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Std. Error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T-value (Wald test)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P-value (two-sided)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496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Intercept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313.42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68.62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4.57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Times"/>
                        <a:buNone/>
                      </a:pPr>
                      <a:r>
                        <a:rPr lang="en-US" sz="1900" u="none" cap="none" strike="noStrike"/>
                        <a:t>0.00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496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Asian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2.09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8.79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0.24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0.81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496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Hispanic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-2.96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19.78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-0.15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0.88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496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Other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12.60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13.21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0.95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0.34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496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White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6.40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6.29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1.02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0.31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496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Height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-0.01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0.03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-0.37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0.71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496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Weight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2.60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0.47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5.52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Times"/>
                        <a:buNone/>
                      </a:pPr>
                      <a:r>
                        <a:rPr lang="en-US" sz="1900" u="none" cap="none" strike="noStrike"/>
                        <a:t>0.00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690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Times"/>
                        <a:buNone/>
                      </a:pPr>
                      <a:r>
                        <a:rPr lang="en-US" sz="1900" u="none" cap="none" strike="noStrike"/>
                        <a:t>Maximum hip circumference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Times"/>
                        <a:buNone/>
                      </a:pPr>
                      <a:r>
                        <a:rPr lang="en-US" sz="1900" u="none" cap="none" strike="noStrike"/>
                        <a:t>0.232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Times"/>
                        <a:buNone/>
                      </a:pPr>
                      <a:r>
                        <a:rPr lang="en-US" sz="1900" u="none" cap="none" strike="noStrike"/>
                        <a:t>0.06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Times"/>
                        <a:buNone/>
                      </a:pPr>
                      <a:r>
                        <a:rPr lang="en-US" sz="1900" u="none" cap="none" strike="noStrike"/>
                        <a:t>3.72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Times"/>
                        <a:buNone/>
                      </a:pPr>
                      <a:r>
                        <a:rPr lang="en-US" sz="1900" u="none" cap="none" strike="noStrike"/>
                        <a:t>0.00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3e32f54486_1_57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56" name="Google Shape;256;g23e32f54486_1_57"/>
          <p:cNvSpPr txBox="1"/>
          <p:nvPr>
            <p:ph type="title"/>
          </p:nvPr>
        </p:nvSpPr>
        <p:spPr>
          <a:xfrm>
            <a:off x="414125" y="2011000"/>
            <a:ext cx="11570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67"/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Analysis/Methodology 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"/>
          <p:cNvSpPr/>
          <p:nvPr/>
        </p:nvSpPr>
        <p:spPr>
          <a:xfrm>
            <a:off x="307925" y="1658649"/>
            <a:ext cx="11571900" cy="4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-455930" lvl="0" marL="45593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body shapes vary based on factors such as ethnicity, height, or BMI?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it possible to predict curve shapes based on measurements such as max hip and crotch depth?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5930" lvl="0" marL="45593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there any distinct pattern that differentiates the races?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it possible to predict the race of the subject based on his/her body measurements and front and back curve coefficients?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7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63" name="Google Shape;263;p7"/>
          <p:cNvSpPr txBox="1"/>
          <p:nvPr>
            <p:ph type="title"/>
          </p:nvPr>
        </p:nvSpPr>
        <p:spPr>
          <a:xfrm>
            <a:off x="433192" y="727018"/>
            <a:ext cx="1157020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25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 to Explore</a:t>
            </a:r>
            <a:endParaRPr sz="32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3e32f54486_1_75"/>
          <p:cNvSpPr txBox="1"/>
          <p:nvPr>
            <p:ph type="title"/>
          </p:nvPr>
        </p:nvSpPr>
        <p:spPr>
          <a:xfrm>
            <a:off x="146925" y="3086100"/>
            <a:ext cx="11821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25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Question: Do body shapes vary based on factors such as ethnicity, height, or BMI?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g23e32f54486_1_75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"/>
          <p:cNvSpPr txBox="1"/>
          <p:nvPr>
            <p:ph idx="1" type="body"/>
          </p:nvPr>
        </p:nvSpPr>
        <p:spPr>
          <a:xfrm>
            <a:off x="368063" y="1525375"/>
            <a:ext cx="11575200" cy="298857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 fontScale="92500" lnSpcReduction="10000"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Times New Roman"/>
              <a:buChar char="•"/>
            </a:pP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2900">
              <a:solidFill>
                <a:schemeClr val="dk1"/>
              </a:solidFill>
            </a:endParaRPr>
          </a:p>
          <a:p>
            <a:pPr indent="0" lvl="0" marL="44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t/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Times New Roman"/>
              <a:buChar char="•"/>
            </a:pP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Description</a:t>
            </a:r>
            <a:endParaRPr sz="2900">
              <a:solidFill>
                <a:schemeClr val="dk1"/>
              </a:solidFill>
            </a:endParaRPr>
          </a:p>
          <a:p>
            <a:pPr indent="0" lvl="0" marL="44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t/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Times New Roman"/>
              <a:buChar char="•"/>
            </a:pP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Analysis/Methodology </a:t>
            </a:r>
            <a:endParaRPr>
              <a:solidFill>
                <a:schemeClr val="dk1"/>
              </a:solidFill>
            </a:endParaRPr>
          </a:p>
          <a:p>
            <a:pPr indent="0" lvl="0" marL="44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t/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Times New Roman"/>
              <a:buChar char="•"/>
            </a:pP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&amp; Limitations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" name="Google Shape;149;p2"/>
          <p:cNvSpPr txBox="1"/>
          <p:nvPr>
            <p:ph type="title"/>
          </p:nvPr>
        </p:nvSpPr>
        <p:spPr>
          <a:xfrm>
            <a:off x="370561" y="398745"/>
            <a:ext cx="1157020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3"/>
              <a:buFont typeface="Times New Roman"/>
              <a:buNone/>
            </a:pPr>
            <a:r>
              <a:rPr lang="en-US" sz="3233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sz="4167"/>
          </a:p>
        </p:txBody>
      </p:sp>
      <p:sp>
        <p:nvSpPr>
          <p:cNvPr id="150" name="Google Shape;150;p2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5" name="Google Shape;275;p14"/>
          <p:cNvSpPr/>
          <p:nvPr/>
        </p:nvSpPr>
        <p:spPr>
          <a:xfrm>
            <a:off x="7612375" y="4363913"/>
            <a:ext cx="1561800" cy="1044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8213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4 Model Coefficients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4"/>
          <p:cNvSpPr/>
          <p:nvPr/>
        </p:nvSpPr>
        <p:spPr>
          <a:xfrm>
            <a:off x="4550825" y="4363913"/>
            <a:ext cx="1772400" cy="1044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8213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100 Curve Coordinates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4"/>
          <p:cNvSpPr txBox="1"/>
          <p:nvPr>
            <p:ph idx="1" type="body"/>
          </p:nvPr>
        </p:nvSpPr>
        <p:spPr>
          <a:xfrm>
            <a:off x="329150" y="1263925"/>
            <a:ext cx="11112900" cy="20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-455930" lvl="0" marL="4559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>
                <a:solidFill>
                  <a:srgbClr val="000000"/>
                </a:solidFill>
              </a:rPr>
              <a:t>Strategy:</a:t>
            </a:r>
            <a:endParaRPr sz="2800">
              <a:solidFill>
                <a:srgbClr val="000000"/>
              </a:solidFill>
            </a:endParaRPr>
          </a:p>
          <a:p>
            <a:pPr indent="-379730" lvl="1" marL="98933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>
                <a:solidFill>
                  <a:srgbClr val="000000"/>
                </a:solidFill>
              </a:rPr>
              <a:t>Fit the curve with a model and extract model coefficients</a:t>
            </a:r>
            <a:endParaRPr sz="2800">
              <a:solidFill>
                <a:srgbClr val="000000"/>
              </a:solidFill>
            </a:endParaRPr>
          </a:p>
          <a:p>
            <a:pPr indent="-379730" lvl="1" marL="98933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>
                <a:solidFill>
                  <a:srgbClr val="000000"/>
                </a:solidFill>
              </a:rPr>
              <a:t>Use model coefficients to characterize the corresponding curve</a:t>
            </a:r>
            <a:endParaRPr sz="2800">
              <a:solidFill>
                <a:srgbClr val="000000"/>
              </a:solidFill>
            </a:endParaRPr>
          </a:p>
          <a:p>
            <a:pPr indent="-379730" lvl="1" marL="98933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>
                <a:solidFill>
                  <a:srgbClr val="000000"/>
                </a:solidFill>
              </a:rPr>
              <a:t>Analyze the variations of model coefficients based factors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78" name="Google Shape;278;p14"/>
          <p:cNvCxnSpPr>
            <a:stCxn id="276" idx="3"/>
            <a:endCxn id="275" idx="1"/>
          </p:cNvCxnSpPr>
          <p:nvPr/>
        </p:nvCxnSpPr>
        <p:spPr>
          <a:xfrm>
            <a:off x="6323225" y="4886213"/>
            <a:ext cx="1289100" cy="0"/>
          </a:xfrm>
          <a:prstGeom prst="straightConnector1">
            <a:avLst/>
          </a:prstGeom>
          <a:noFill/>
          <a:ln cap="flat" cmpd="sng" w="38100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9" name="Google Shape;279;p14"/>
          <p:cNvSpPr txBox="1"/>
          <p:nvPr/>
        </p:nvSpPr>
        <p:spPr>
          <a:xfrm>
            <a:off x="6218225" y="3882313"/>
            <a:ext cx="1499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Curve Fitting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hape&#10;&#10;Description automatically generated" id="280" name="Google Shape;2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25" y="3974963"/>
            <a:ext cx="2786964" cy="181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14"/>
          <p:cNvCxnSpPr>
            <a:endCxn id="276" idx="1"/>
          </p:cNvCxnSpPr>
          <p:nvPr/>
        </p:nvCxnSpPr>
        <p:spPr>
          <a:xfrm>
            <a:off x="2861225" y="4883213"/>
            <a:ext cx="1689600" cy="3000"/>
          </a:xfrm>
          <a:prstGeom prst="straightConnector1">
            <a:avLst/>
          </a:prstGeom>
          <a:noFill/>
          <a:ln cap="flat" cmpd="sng" w="38100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2" name="Google Shape;282;p14"/>
          <p:cNvSpPr txBox="1"/>
          <p:nvPr/>
        </p:nvSpPr>
        <p:spPr>
          <a:xfrm>
            <a:off x="2799125" y="3931913"/>
            <a:ext cx="1813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Extracting Coordinates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4"/>
          <p:cNvSpPr/>
          <p:nvPr/>
        </p:nvSpPr>
        <p:spPr>
          <a:xfrm>
            <a:off x="10463325" y="4363913"/>
            <a:ext cx="1561800" cy="1044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8213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Variations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4"/>
          <p:cNvSpPr txBox="1"/>
          <p:nvPr/>
        </p:nvSpPr>
        <p:spPr>
          <a:xfrm>
            <a:off x="9147775" y="4074763"/>
            <a:ext cx="1409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14"/>
          <p:cNvCxnSpPr>
            <a:stCxn id="275" idx="3"/>
          </p:cNvCxnSpPr>
          <p:nvPr/>
        </p:nvCxnSpPr>
        <p:spPr>
          <a:xfrm flipH="1" rot="10800000">
            <a:off x="9174175" y="4884713"/>
            <a:ext cx="1356900" cy="1500"/>
          </a:xfrm>
          <a:prstGeom prst="straightConnector1">
            <a:avLst/>
          </a:prstGeom>
          <a:noFill/>
          <a:ln cap="flat" cmpd="sng" w="38100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6" name="Google Shape;286;p14"/>
          <p:cNvSpPr txBox="1"/>
          <p:nvPr>
            <p:ph type="title"/>
          </p:nvPr>
        </p:nvSpPr>
        <p:spPr>
          <a:xfrm>
            <a:off x="185250" y="291025"/>
            <a:ext cx="11821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25"/>
              <a:buFont typeface="Times New Roman"/>
              <a:buNone/>
            </a:pPr>
            <a:r>
              <a:rPr lang="en-US" sz="2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Question: Do body shapes vary based on factors such as ethnicity, height, or BMI?</a:t>
            </a:r>
            <a:endParaRPr sz="260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hape&#10;&#10;Description automatically generated" id="291" name="Google Shape;2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9750" y="899775"/>
            <a:ext cx="4365575" cy="28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372150" y="1752600"/>
            <a:ext cx="6837300" cy="48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-455930" lvl="0" marL="4559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>
                <a:solidFill>
                  <a:srgbClr val="000000"/>
                </a:solidFill>
              </a:rPr>
              <a:t>Problem: </a:t>
            </a:r>
            <a:endParaRPr sz="2800">
              <a:solidFill>
                <a:srgbClr val="000000"/>
              </a:solidFill>
            </a:endParaRPr>
          </a:p>
          <a:p>
            <a:pPr indent="-379730" lvl="1" marL="98933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>
                <a:solidFill>
                  <a:srgbClr val="000000"/>
                </a:solidFill>
              </a:rPr>
              <a:t>Crotch curve is not a function (fails vertical line test)</a:t>
            </a:r>
            <a:endParaRPr sz="2800">
              <a:solidFill>
                <a:srgbClr val="000000"/>
              </a:solidFill>
            </a:endParaRPr>
          </a:p>
          <a:p>
            <a:pPr indent="-201930" lvl="1" marL="98933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  <a:p>
            <a:pPr indent="-455930" lvl="0" marL="45593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>
                <a:solidFill>
                  <a:srgbClr val="000000"/>
                </a:solidFill>
              </a:rPr>
              <a:t>Solution:</a:t>
            </a:r>
            <a:endParaRPr sz="2800">
              <a:solidFill>
                <a:srgbClr val="000000"/>
              </a:solidFill>
            </a:endParaRPr>
          </a:p>
          <a:p>
            <a:pPr indent="-379730" lvl="1" marL="98933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>
                <a:solidFill>
                  <a:srgbClr val="000000"/>
                </a:solidFill>
              </a:rPr>
              <a:t>Divide the curve at its deepest point</a:t>
            </a:r>
            <a:endParaRPr/>
          </a:p>
          <a:p>
            <a:pPr indent="-379730" lvl="1" marL="98933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>
                <a:solidFill>
                  <a:srgbClr val="000000"/>
                </a:solidFill>
              </a:rPr>
              <a:t>Rotate each piece by 90 degrees</a:t>
            </a:r>
            <a:r>
              <a:rPr lang="en-US" sz="2650">
                <a:solidFill>
                  <a:srgbClr val="000000"/>
                </a:solidFill>
              </a:rPr>
              <a:t> </a:t>
            </a:r>
            <a:endParaRPr/>
          </a:p>
          <a:p>
            <a:pPr indent="-253142" lvl="0" marL="456342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Chart&#10;&#10;Description automatically generated" id="293" name="Google Shape;293;p15"/>
          <p:cNvPicPr preferRelativeResize="0"/>
          <p:nvPr/>
        </p:nvPicPr>
        <p:blipFill rotWithShape="1">
          <a:blip r:embed="rId4">
            <a:alphaModFix/>
          </a:blip>
          <a:srcRect b="0" l="0" r="0" t="5489"/>
          <a:stretch/>
        </p:blipFill>
        <p:spPr>
          <a:xfrm>
            <a:off x="7399000" y="3809225"/>
            <a:ext cx="4416326" cy="26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5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95" name="Google Shape;295;p15"/>
          <p:cNvSpPr txBox="1"/>
          <p:nvPr/>
        </p:nvSpPr>
        <p:spPr>
          <a:xfrm>
            <a:off x="8012600" y="12600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Curve</a:t>
            </a:r>
            <a:endParaRPr b="0" i="0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96" name="Google Shape;296;p15"/>
          <p:cNvSpPr txBox="1"/>
          <p:nvPr/>
        </p:nvSpPr>
        <p:spPr>
          <a:xfrm>
            <a:off x="8319075" y="41225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 Curve After Rotation</a:t>
            </a:r>
            <a:endParaRPr b="0" i="0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97" name="Google Shape;297;p15"/>
          <p:cNvSpPr txBox="1"/>
          <p:nvPr>
            <p:ph type="title"/>
          </p:nvPr>
        </p:nvSpPr>
        <p:spPr>
          <a:xfrm>
            <a:off x="370561" y="899785"/>
            <a:ext cx="11570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sz="4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Curve Fitting – Dividing Curves</a:t>
            </a:r>
            <a:endParaRPr sz="4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15"/>
          <p:cNvSpPr txBox="1"/>
          <p:nvPr>
            <p:ph type="title"/>
          </p:nvPr>
        </p:nvSpPr>
        <p:spPr>
          <a:xfrm>
            <a:off x="185250" y="291025"/>
            <a:ext cx="11821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25"/>
              <a:buFont typeface="Times New Roman"/>
              <a:buNone/>
            </a:pPr>
            <a:r>
              <a:rPr lang="en-US" sz="2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Question: Do body shapes vary based on factors such as ethnicity, height, or BMI?</a:t>
            </a:r>
            <a:endParaRPr sz="260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/>
          <p:nvPr>
            <p:ph type="title"/>
          </p:nvPr>
        </p:nvSpPr>
        <p:spPr>
          <a:xfrm>
            <a:off x="370561" y="899785"/>
            <a:ext cx="1157020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sz="4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Curve Fitting – Model Selection</a:t>
            </a:r>
            <a:endParaRPr sz="4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16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descr="Chart, histogram&#10;&#10;Description automatically generated" id="305" name="Google Shape;305;p16"/>
          <p:cNvPicPr preferRelativeResize="0"/>
          <p:nvPr/>
        </p:nvPicPr>
        <p:blipFill rotWithShape="1">
          <a:blip r:embed="rId3">
            <a:alphaModFix/>
          </a:blip>
          <a:srcRect b="0" l="7802" r="6071" t="12149"/>
          <a:stretch/>
        </p:blipFill>
        <p:spPr>
          <a:xfrm>
            <a:off x="5539475" y="2086450"/>
            <a:ext cx="6522527" cy="222142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6"/>
          <p:cNvSpPr txBox="1"/>
          <p:nvPr>
            <p:ph idx="1" type="body"/>
          </p:nvPr>
        </p:nvSpPr>
        <p:spPr>
          <a:xfrm>
            <a:off x="240767" y="1759173"/>
            <a:ext cx="5515600" cy="439133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 lnSpcReduction="10000"/>
          </a:bodyPr>
          <a:lstStyle/>
          <a:p>
            <a:pPr indent="-406377" lvl="0" marL="457177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Spline models can generate a fixed number of coefficients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377" lvl="0" marL="45717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Fit curves by spline models with different hyperparameters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377" lvl="0" marL="45717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Compared the fit of the curves to find the best model hyperparameters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6565" lvl="0" marL="456565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Spline model with degree = 2 and knots = 3 is optimal (a high accuracy and a low model complexity)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6565" lvl="0" marL="456565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coefficients for each curve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07" name="Google Shape;307;p16"/>
          <p:cNvGraphicFramePr/>
          <p:nvPr/>
        </p:nvGraphicFramePr>
        <p:xfrm>
          <a:off x="5718266" y="47351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{BB4BE604-C669-456A-ADAC-58B282E666AC}</a:tableStyleId>
              </a:tblPr>
              <a:tblGrid>
                <a:gridCol w="1076325"/>
                <a:gridCol w="904875"/>
                <a:gridCol w="1195550"/>
                <a:gridCol w="785650"/>
                <a:gridCol w="990600"/>
                <a:gridCol w="990600"/>
              </a:tblGrid>
              <a:tr h="59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Race </a:t>
                      </a:r>
                      <a:endParaRPr sz="1400" u="none" cap="none" strike="noStrike"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White </a:t>
                      </a:r>
                      <a:endParaRPr sz="1400" u="none" cap="none" strike="noStrike"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African American </a:t>
                      </a:r>
                      <a:endParaRPr sz="1400" u="none" cap="none" strike="noStrike"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Asian </a:t>
                      </a:r>
                      <a:endParaRPr sz="1400" u="none" cap="none" strike="noStrike"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Hispanic</a:t>
                      </a:r>
                      <a:endParaRPr sz="1400" u="none" cap="none" strike="noStrike"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Other </a:t>
                      </a:r>
                      <a:endParaRPr sz="1400" u="none" cap="none" strike="noStrike"/>
                    </a:p>
                  </a:txBody>
                  <a:tcPr marT="45725" marB="45725" marR="91450" marL="91450" anchor="b"/>
                </a:tc>
              </a:tr>
              <a:tr h="72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Median R-Squared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0.992 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0.991 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0.992 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0.991 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0.992 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08" name="Google Shape;308;p16"/>
          <p:cNvSpPr txBox="1"/>
          <p:nvPr/>
        </p:nvSpPr>
        <p:spPr>
          <a:xfrm>
            <a:off x="6778780" y="4344218"/>
            <a:ext cx="46649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Median R-Squared Values of Fitted and Original Curves</a:t>
            </a:r>
            <a:endParaRPr b="0" i="0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09" name="Google Shape;309;p16"/>
          <p:cNvSpPr txBox="1"/>
          <p:nvPr/>
        </p:nvSpPr>
        <p:spPr>
          <a:xfrm>
            <a:off x="6777925" y="1499892"/>
            <a:ext cx="50512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Fitted Curve vs. Original Curve with different hyperparameters  </a:t>
            </a:r>
            <a:endParaRPr b="0" i="1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16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6"/>
          <p:cNvSpPr txBox="1"/>
          <p:nvPr/>
        </p:nvSpPr>
        <p:spPr>
          <a:xfrm>
            <a:off x="6405750" y="2438400"/>
            <a:ext cx="101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degree = 2</a:t>
            </a:r>
            <a:endParaRPr b="0" i="1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knots = 3</a:t>
            </a:r>
            <a:endParaRPr b="0" i="1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16"/>
          <p:cNvSpPr txBox="1"/>
          <p:nvPr/>
        </p:nvSpPr>
        <p:spPr>
          <a:xfrm>
            <a:off x="8554250" y="2483125"/>
            <a:ext cx="101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degree = 3</a:t>
            </a:r>
            <a:endParaRPr b="0" i="1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knots = 3</a:t>
            </a:r>
            <a:endParaRPr b="0" i="1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16"/>
          <p:cNvSpPr txBox="1"/>
          <p:nvPr/>
        </p:nvSpPr>
        <p:spPr>
          <a:xfrm>
            <a:off x="10571400" y="2483125"/>
            <a:ext cx="101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degree = 2</a:t>
            </a:r>
            <a:endParaRPr b="0" i="1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knots = 4</a:t>
            </a:r>
            <a:endParaRPr b="0" i="1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16"/>
          <p:cNvSpPr txBox="1"/>
          <p:nvPr>
            <p:ph type="title"/>
          </p:nvPr>
        </p:nvSpPr>
        <p:spPr>
          <a:xfrm>
            <a:off x="185250" y="291025"/>
            <a:ext cx="11821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25"/>
              <a:buFont typeface="Times New Roman"/>
              <a:buNone/>
            </a:pPr>
            <a:r>
              <a:rPr lang="en-US" sz="2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Question: Do body shapes vary based on factors such as ethnicity, height, or BMI?</a:t>
            </a:r>
            <a:endParaRPr sz="260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20" name="Google Shape;320;p17"/>
          <p:cNvSpPr txBox="1"/>
          <p:nvPr/>
        </p:nvSpPr>
        <p:spPr>
          <a:xfrm>
            <a:off x="370556" y="800738"/>
            <a:ext cx="11570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50"/>
              <a:buFont typeface="Times New Roman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Variations – Coefficients vs. BMI and Height</a:t>
            </a:r>
            <a:endParaRPr b="0" i="0" sz="3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hart, scatter chart&#10;&#10;Description automatically generated" id="321" name="Google Shape;321;p17"/>
          <p:cNvPicPr preferRelativeResize="0"/>
          <p:nvPr/>
        </p:nvPicPr>
        <p:blipFill rotWithShape="1">
          <a:blip r:embed="rId3">
            <a:alphaModFix/>
          </a:blip>
          <a:srcRect b="6730" l="5478" r="5728" t="6608"/>
          <a:stretch/>
        </p:blipFill>
        <p:spPr>
          <a:xfrm>
            <a:off x="492422" y="1436704"/>
            <a:ext cx="4683415" cy="45634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322" name="Google Shape;322;p17"/>
          <p:cNvPicPr preferRelativeResize="0"/>
          <p:nvPr/>
        </p:nvPicPr>
        <p:blipFill rotWithShape="1">
          <a:blip r:embed="rId4">
            <a:alphaModFix/>
          </a:blip>
          <a:srcRect b="7015" l="6904" r="6009" t="6377"/>
          <a:stretch/>
        </p:blipFill>
        <p:spPr>
          <a:xfrm>
            <a:off x="6344931" y="1486561"/>
            <a:ext cx="4477120" cy="446376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7"/>
          <p:cNvSpPr txBox="1"/>
          <p:nvPr/>
        </p:nvSpPr>
        <p:spPr>
          <a:xfrm>
            <a:off x="1124571" y="5996249"/>
            <a:ext cx="34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Coefficients vs. BMI</a:t>
            </a:r>
            <a:endParaRPr b="0" i="0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24" name="Google Shape;324;p17"/>
          <p:cNvSpPr txBox="1"/>
          <p:nvPr/>
        </p:nvSpPr>
        <p:spPr>
          <a:xfrm>
            <a:off x="6756735" y="1627441"/>
            <a:ext cx="394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4D4F53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25" name="Google Shape;325;p17"/>
          <p:cNvSpPr txBox="1"/>
          <p:nvPr/>
        </p:nvSpPr>
        <p:spPr>
          <a:xfrm>
            <a:off x="7357324" y="5953231"/>
            <a:ext cx="27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Coefficients vs. Height​</a:t>
            </a:r>
            <a:endParaRPr b="0" i="1" sz="2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26" name="Google Shape;326;p17"/>
          <p:cNvSpPr txBox="1"/>
          <p:nvPr>
            <p:ph type="title"/>
          </p:nvPr>
        </p:nvSpPr>
        <p:spPr>
          <a:xfrm>
            <a:off x="370500" y="164400"/>
            <a:ext cx="11821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25"/>
              <a:buFont typeface="Times New Roman"/>
              <a:buNone/>
            </a:pPr>
            <a:r>
              <a:rPr lang="en-US" sz="2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Question: Do body shapes vary based on factors such as ethnicity, height, or BMI?</a:t>
            </a:r>
            <a:endParaRPr sz="260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descr="Chart, box and whisker chart&#10;&#10;Description automatically generated" id="332" name="Google Shape;332;p18"/>
          <p:cNvPicPr preferRelativeResize="0"/>
          <p:nvPr/>
        </p:nvPicPr>
        <p:blipFill rotWithShape="1">
          <a:blip r:embed="rId3">
            <a:alphaModFix/>
          </a:blip>
          <a:srcRect b="7768" l="5092" r="8447" t="6855"/>
          <a:stretch/>
        </p:blipFill>
        <p:spPr>
          <a:xfrm>
            <a:off x="1221250" y="1349300"/>
            <a:ext cx="4315224" cy="2550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ox and whisker chart&#10;&#10;Description automatically generated" id="333" name="Google Shape;333;p18"/>
          <p:cNvPicPr preferRelativeResize="0"/>
          <p:nvPr/>
        </p:nvPicPr>
        <p:blipFill rotWithShape="1">
          <a:blip r:embed="rId4">
            <a:alphaModFix/>
          </a:blip>
          <a:srcRect b="8037" l="4750" r="8721" t="0"/>
          <a:stretch/>
        </p:blipFill>
        <p:spPr>
          <a:xfrm>
            <a:off x="6488975" y="1246325"/>
            <a:ext cx="4157875" cy="2653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ox and whisker chart&#10;&#10;Description automatically generated" id="334" name="Google Shape;33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6679" y="3900023"/>
            <a:ext cx="4960088" cy="29432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ox and whisker chart&#10;&#10;Description automatically generated" id="335" name="Google Shape;33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0803" y="3886732"/>
            <a:ext cx="4955656" cy="296984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8"/>
          <p:cNvSpPr txBox="1"/>
          <p:nvPr/>
        </p:nvSpPr>
        <p:spPr>
          <a:xfrm>
            <a:off x="310943" y="663488"/>
            <a:ext cx="11570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50"/>
              <a:buFont typeface="Times New Roman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Variations – Coefficients vs. Race</a:t>
            </a:r>
            <a:endParaRPr b="0" i="0" sz="3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18"/>
          <p:cNvSpPr txBox="1"/>
          <p:nvPr>
            <p:ph type="title"/>
          </p:nvPr>
        </p:nvSpPr>
        <p:spPr>
          <a:xfrm>
            <a:off x="370500" y="164400"/>
            <a:ext cx="11821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25"/>
              <a:buFont typeface="Times New Roman"/>
              <a:buNone/>
            </a:pPr>
            <a:r>
              <a:rPr lang="en-US" sz="2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Question: Do body shapes vary based on factors such as ethnicity, height, or BMI?</a:t>
            </a:r>
            <a:endParaRPr sz="260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3e32f54486_1_96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43" name="Google Shape;343;g23e32f54486_1_96"/>
          <p:cNvSpPr txBox="1"/>
          <p:nvPr>
            <p:ph type="title"/>
          </p:nvPr>
        </p:nvSpPr>
        <p:spPr>
          <a:xfrm>
            <a:off x="262875" y="2779925"/>
            <a:ext cx="11821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25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Question: Is it possible to predict curve shapes based on measurements such as maximum hip circumference and crotch depth?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3e32f54486_1_34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49" name="Google Shape;349;g23e32f54486_1_34"/>
          <p:cNvSpPr/>
          <p:nvPr/>
        </p:nvSpPr>
        <p:spPr>
          <a:xfrm>
            <a:off x="3910050" y="4399725"/>
            <a:ext cx="1561800" cy="1044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8213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23e32f54486_1_34"/>
          <p:cNvSpPr/>
          <p:nvPr/>
        </p:nvSpPr>
        <p:spPr>
          <a:xfrm>
            <a:off x="848500" y="4399725"/>
            <a:ext cx="1946400" cy="1044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8213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Dataset</a:t>
            </a:r>
            <a:endParaRPr b="0" i="0" sz="20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 (features and coefficients)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23e32f54486_1_34"/>
          <p:cNvSpPr txBox="1"/>
          <p:nvPr>
            <p:ph idx="1" type="body"/>
          </p:nvPr>
        </p:nvSpPr>
        <p:spPr>
          <a:xfrm>
            <a:off x="370550" y="1512375"/>
            <a:ext cx="11112900" cy="20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-455930" lvl="0" marL="4559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>
                <a:solidFill>
                  <a:srgbClr val="000000"/>
                </a:solidFill>
              </a:rPr>
              <a:t>Strategy:</a:t>
            </a:r>
            <a:endParaRPr sz="2800">
              <a:solidFill>
                <a:srgbClr val="000000"/>
              </a:solidFill>
            </a:endParaRPr>
          </a:p>
          <a:p>
            <a:pPr indent="-379730" lvl="1" marL="98933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>
                <a:solidFill>
                  <a:srgbClr val="000000"/>
                </a:solidFill>
              </a:rPr>
              <a:t>Use supervised learning to predict the 4 spline model coefficients based on features (i.e. max hip, depth, height) for each curve</a:t>
            </a:r>
            <a:endParaRPr sz="2800">
              <a:solidFill>
                <a:srgbClr val="000000"/>
              </a:solidFill>
            </a:endParaRPr>
          </a:p>
          <a:p>
            <a:pPr indent="-379730" lvl="1" marL="98933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>
                <a:solidFill>
                  <a:srgbClr val="000000"/>
                </a:solidFill>
              </a:rPr>
              <a:t>Plot the predicted crotch curves based on the predicted coefficients</a:t>
            </a:r>
            <a:endParaRPr sz="2800">
              <a:solidFill>
                <a:srgbClr val="000000"/>
              </a:solidFill>
            </a:endParaRPr>
          </a:p>
        </p:txBody>
      </p:sp>
      <p:cxnSp>
        <p:nvCxnSpPr>
          <p:cNvPr id="352" name="Google Shape;352;g23e32f54486_1_34"/>
          <p:cNvCxnSpPr>
            <a:stCxn id="350" idx="3"/>
            <a:endCxn id="349" idx="1"/>
          </p:cNvCxnSpPr>
          <p:nvPr/>
        </p:nvCxnSpPr>
        <p:spPr>
          <a:xfrm>
            <a:off x="2794900" y="4922025"/>
            <a:ext cx="1115100" cy="0"/>
          </a:xfrm>
          <a:prstGeom prst="straightConnector1">
            <a:avLst/>
          </a:prstGeom>
          <a:noFill/>
          <a:ln cap="flat" cmpd="sng" w="38100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3" name="Google Shape;353;g23e32f54486_1_34"/>
          <p:cNvSpPr txBox="1"/>
          <p:nvPr/>
        </p:nvSpPr>
        <p:spPr>
          <a:xfrm>
            <a:off x="2515900" y="4208025"/>
            <a:ext cx="149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23e32f54486_1_34"/>
          <p:cNvSpPr/>
          <p:nvPr/>
        </p:nvSpPr>
        <p:spPr>
          <a:xfrm>
            <a:off x="6761000" y="4399725"/>
            <a:ext cx="1561800" cy="1044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8213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Predicted Coefficients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23e32f54486_1_34"/>
          <p:cNvSpPr txBox="1"/>
          <p:nvPr/>
        </p:nvSpPr>
        <p:spPr>
          <a:xfrm>
            <a:off x="5445450" y="4110575"/>
            <a:ext cx="1409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" name="Google Shape;356;g23e32f54486_1_34"/>
          <p:cNvCxnSpPr>
            <a:stCxn id="349" idx="3"/>
          </p:cNvCxnSpPr>
          <p:nvPr/>
        </p:nvCxnSpPr>
        <p:spPr>
          <a:xfrm flipH="1" rot="10800000">
            <a:off x="5471850" y="4920525"/>
            <a:ext cx="1356900" cy="1500"/>
          </a:xfrm>
          <a:prstGeom prst="straightConnector1">
            <a:avLst/>
          </a:prstGeom>
          <a:noFill/>
          <a:ln cap="flat" cmpd="sng" w="38100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7" name="Google Shape;357;g23e32f54486_1_34"/>
          <p:cNvSpPr/>
          <p:nvPr/>
        </p:nvSpPr>
        <p:spPr>
          <a:xfrm>
            <a:off x="9638350" y="4344713"/>
            <a:ext cx="1561800" cy="1044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8213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Predicted Curves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23e32f54486_1_34"/>
          <p:cNvSpPr txBox="1"/>
          <p:nvPr/>
        </p:nvSpPr>
        <p:spPr>
          <a:xfrm>
            <a:off x="8322800" y="4055563"/>
            <a:ext cx="1409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9" name="Google Shape;359;g23e32f54486_1_34"/>
          <p:cNvCxnSpPr/>
          <p:nvPr/>
        </p:nvCxnSpPr>
        <p:spPr>
          <a:xfrm flipH="1" rot="10800000">
            <a:off x="8349200" y="4865513"/>
            <a:ext cx="1356900" cy="1500"/>
          </a:xfrm>
          <a:prstGeom prst="straightConnector1">
            <a:avLst/>
          </a:prstGeom>
          <a:noFill/>
          <a:ln cap="flat" cmpd="sng" w="38100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0" name="Google Shape;360;g23e32f54486_1_34"/>
          <p:cNvSpPr txBox="1"/>
          <p:nvPr/>
        </p:nvSpPr>
        <p:spPr>
          <a:xfrm>
            <a:off x="5346450" y="4297625"/>
            <a:ext cx="149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23e32f54486_1_34"/>
          <p:cNvSpPr txBox="1"/>
          <p:nvPr/>
        </p:nvSpPr>
        <p:spPr>
          <a:xfrm>
            <a:off x="8177000" y="4297625"/>
            <a:ext cx="149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Plot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3e32f54486_1_34"/>
          <p:cNvSpPr txBox="1"/>
          <p:nvPr>
            <p:ph type="title"/>
          </p:nvPr>
        </p:nvSpPr>
        <p:spPr>
          <a:xfrm>
            <a:off x="329150" y="431050"/>
            <a:ext cx="11821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Question: Is it possible to predict curve shapes based on measurements?</a:t>
            </a:r>
            <a:endParaRPr sz="260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25"/>
              <a:buFont typeface="Times New Roman"/>
              <a:buNone/>
            </a:pPr>
            <a:r>
              <a:t/>
            </a:r>
            <a:endParaRPr sz="260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9"/>
          <p:cNvSpPr txBox="1"/>
          <p:nvPr>
            <p:ph type="title"/>
          </p:nvPr>
        </p:nvSpPr>
        <p:spPr>
          <a:xfrm>
            <a:off x="310899" y="838778"/>
            <a:ext cx="11570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50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Predicting Coefficients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19"/>
          <p:cNvSpPr/>
          <p:nvPr/>
        </p:nvSpPr>
        <p:spPr>
          <a:xfrm>
            <a:off x="372136" y="1869557"/>
            <a:ext cx="1563872" cy="72212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8213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Race</a:t>
            </a:r>
            <a:endParaRPr b="0" i="0" sz="20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69" name="Google Shape;369;p19"/>
          <p:cNvSpPr/>
          <p:nvPr/>
        </p:nvSpPr>
        <p:spPr>
          <a:xfrm>
            <a:off x="372135" y="2706871"/>
            <a:ext cx="1563872" cy="72212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8213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BMI</a:t>
            </a:r>
            <a:endParaRPr b="0" i="0" sz="20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70" name="Google Shape;370;p19"/>
          <p:cNvSpPr/>
          <p:nvPr/>
        </p:nvSpPr>
        <p:spPr>
          <a:xfrm>
            <a:off x="372135" y="3544186"/>
            <a:ext cx="1563872" cy="72212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8213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Heights</a:t>
            </a:r>
            <a:endParaRPr b="0" i="0" sz="20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71" name="Google Shape;371;p19"/>
          <p:cNvSpPr/>
          <p:nvPr/>
        </p:nvSpPr>
        <p:spPr>
          <a:xfrm>
            <a:off x="372135" y="4385930"/>
            <a:ext cx="1563872" cy="72212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8213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Max. Hip Circum.</a:t>
            </a:r>
            <a:endParaRPr b="0" i="0" sz="20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72" name="Google Shape;372;p19"/>
          <p:cNvSpPr/>
          <p:nvPr/>
        </p:nvSpPr>
        <p:spPr>
          <a:xfrm>
            <a:off x="372135" y="5223245"/>
            <a:ext cx="1563872" cy="72212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8213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Ant./Poster. Length</a:t>
            </a:r>
            <a:endParaRPr b="0" i="0" sz="20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73" name="Google Shape;373;p19"/>
          <p:cNvSpPr/>
          <p:nvPr/>
        </p:nvSpPr>
        <p:spPr>
          <a:xfrm>
            <a:off x="372135" y="6060558"/>
            <a:ext cx="1563872" cy="72212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8213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Depth</a:t>
            </a:r>
            <a:endParaRPr b="0" i="0" sz="24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74" name="Google Shape;374;p19"/>
          <p:cNvSpPr txBox="1"/>
          <p:nvPr/>
        </p:nvSpPr>
        <p:spPr>
          <a:xfrm>
            <a:off x="582622" y="1311207"/>
            <a:ext cx="1141441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b="0" i="0" sz="2133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5" name="Google Shape;375;p19"/>
          <p:cNvSpPr/>
          <p:nvPr/>
        </p:nvSpPr>
        <p:spPr>
          <a:xfrm>
            <a:off x="3513175" y="2370173"/>
            <a:ext cx="1107557" cy="66453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8213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Coef_1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9"/>
          <p:cNvSpPr/>
          <p:nvPr/>
        </p:nvSpPr>
        <p:spPr>
          <a:xfrm>
            <a:off x="3513174" y="3442287"/>
            <a:ext cx="1107557" cy="66453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8213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Coef_2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3513174" y="4514406"/>
            <a:ext cx="1107557" cy="66453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8213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Coef_3</a:t>
            </a:r>
            <a:endParaRPr b="0" i="0" sz="20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3548615" y="5590953"/>
            <a:ext cx="1107557" cy="66453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8213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Coef_4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9" name="Google Shape;379;p19"/>
          <p:cNvCxnSpPr/>
          <p:nvPr/>
        </p:nvCxnSpPr>
        <p:spPr>
          <a:xfrm>
            <a:off x="1990947" y="2247900"/>
            <a:ext cx="1502735" cy="519224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0" name="Google Shape;380;p19"/>
          <p:cNvCxnSpPr/>
          <p:nvPr/>
        </p:nvCxnSpPr>
        <p:spPr>
          <a:xfrm>
            <a:off x="1959934" y="2247900"/>
            <a:ext cx="1529316" cy="1613491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1" name="Google Shape;381;p19"/>
          <p:cNvCxnSpPr/>
          <p:nvPr/>
        </p:nvCxnSpPr>
        <p:spPr>
          <a:xfrm>
            <a:off x="1968795" y="2256762"/>
            <a:ext cx="1529316" cy="2619153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2" name="Google Shape;382;p19"/>
          <p:cNvCxnSpPr/>
          <p:nvPr/>
        </p:nvCxnSpPr>
        <p:spPr>
          <a:xfrm>
            <a:off x="1999808" y="2323215"/>
            <a:ext cx="1516024" cy="3673549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3" name="Google Shape;383;p19"/>
          <p:cNvCxnSpPr/>
          <p:nvPr/>
        </p:nvCxnSpPr>
        <p:spPr>
          <a:xfrm flipH="1" rot="10800000">
            <a:off x="1942214" y="2784846"/>
            <a:ext cx="1555897" cy="304799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4" name="Google Shape;384;p19"/>
          <p:cNvCxnSpPr/>
          <p:nvPr/>
        </p:nvCxnSpPr>
        <p:spPr>
          <a:xfrm>
            <a:off x="1827029" y="3085215"/>
            <a:ext cx="1662223" cy="802757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5" name="Google Shape;385;p19"/>
          <p:cNvCxnSpPr/>
          <p:nvPr/>
        </p:nvCxnSpPr>
        <p:spPr>
          <a:xfrm>
            <a:off x="1906773" y="3125087"/>
            <a:ext cx="1609060" cy="1750827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6" name="Google Shape;386;p19"/>
          <p:cNvCxnSpPr/>
          <p:nvPr/>
        </p:nvCxnSpPr>
        <p:spPr>
          <a:xfrm>
            <a:off x="1902340" y="3169389"/>
            <a:ext cx="1613491" cy="2867247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7" name="Google Shape;387;p19"/>
          <p:cNvCxnSpPr/>
          <p:nvPr/>
        </p:nvCxnSpPr>
        <p:spPr>
          <a:xfrm flipH="1" rot="10800000">
            <a:off x="1906773" y="2802567"/>
            <a:ext cx="1582479" cy="1128821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8" name="Google Shape;388;p19"/>
          <p:cNvCxnSpPr/>
          <p:nvPr/>
        </p:nvCxnSpPr>
        <p:spPr>
          <a:xfrm flipH="1" rot="10800000">
            <a:off x="1973225" y="3905695"/>
            <a:ext cx="1538177" cy="21264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9" name="Google Shape;389;p19"/>
          <p:cNvCxnSpPr/>
          <p:nvPr/>
        </p:nvCxnSpPr>
        <p:spPr>
          <a:xfrm>
            <a:off x="1955504" y="3966831"/>
            <a:ext cx="1542605" cy="917944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0" name="Google Shape;390;p19"/>
          <p:cNvCxnSpPr/>
          <p:nvPr/>
        </p:nvCxnSpPr>
        <p:spPr>
          <a:xfrm>
            <a:off x="1827028" y="3962402"/>
            <a:ext cx="1697665" cy="2083095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1" name="Google Shape;391;p19"/>
          <p:cNvCxnSpPr/>
          <p:nvPr/>
        </p:nvCxnSpPr>
        <p:spPr>
          <a:xfrm flipH="1" rot="10800000">
            <a:off x="1959934" y="2736114"/>
            <a:ext cx="1533745" cy="2023729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2" name="Google Shape;392;p19"/>
          <p:cNvCxnSpPr/>
          <p:nvPr/>
        </p:nvCxnSpPr>
        <p:spPr>
          <a:xfrm flipH="1" rot="10800000">
            <a:off x="1951074" y="3896835"/>
            <a:ext cx="1569188" cy="867439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3" name="Google Shape;393;p19"/>
          <p:cNvCxnSpPr/>
          <p:nvPr/>
        </p:nvCxnSpPr>
        <p:spPr>
          <a:xfrm>
            <a:off x="1955504" y="4781994"/>
            <a:ext cx="1555896" cy="45189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4" name="Google Shape;394;p19"/>
          <p:cNvCxnSpPr/>
          <p:nvPr/>
        </p:nvCxnSpPr>
        <p:spPr>
          <a:xfrm>
            <a:off x="1959936" y="4790853"/>
            <a:ext cx="1653361" cy="1334387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5" name="Google Shape;395;p19"/>
          <p:cNvCxnSpPr/>
          <p:nvPr/>
        </p:nvCxnSpPr>
        <p:spPr>
          <a:xfrm>
            <a:off x="1955505" y="5610447"/>
            <a:ext cx="1582479" cy="368597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6" name="Google Shape;396;p19"/>
          <p:cNvCxnSpPr/>
          <p:nvPr/>
        </p:nvCxnSpPr>
        <p:spPr>
          <a:xfrm flipH="1" rot="10800000">
            <a:off x="1959936" y="4800601"/>
            <a:ext cx="1573617" cy="836427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7" name="Google Shape;397;p19"/>
          <p:cNvCxnSpPr/>
          <p:nvPr/>
        </p:nvCxnSpPr>
        <p:spPr>
          <a:xfrm flipH="1" rot="10800000">
            <a:off x="1986515" y="3852532"/>
            <a:ext cx="1529316" cy="1757915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8" name="Google Shape;398;p19"/>
          <p:cNvCxnSpPr/>
          <p:nvPr/>
        </p:nvCxnSpPr>
        <p:spPr>
          <a:xfrm flipH="1" rot="10800000">
            <a:off x="1951074" y="2758266"/>
            <a:ext cx="1564757" cy="2887623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9" name="Google Shape;399;p19"/>
          <p:cNvCxnSpPr/>
          <p:nvPr/>
        </p:nvCxnSpPr>
        <p:spPr>
          <a:xfrm flipH="1" rot="10800000">
            <a:off x="1937783" y="6001195"/>
            <a:ext cx="1560327" cy="402264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0" name="Google Shape;400;p19"/>
          <p:cNvCxnSpPr/>
          <p:nvPr/>
        </p:nvCxnSpPr>
        <p:spPr>
          <a:xfrm flipH="1" rot="10800000">
            <a:off x="1951075" y="4818323"/>
            <a:ext cx="1564757" cy="1625008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1" name="Google Shape;401;p19"/>
          <p:cNvCxnSpPr/>
          <p:nvPr/>
        </p:nvCxnSpPr>
        <p:spPr>
          <a:xfrm flipH="1" rot="10800000">
            <a:off x="1968796" y="3879114"/>
            <a:ext cx="1516025" cy="2573076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2" name="Google Shape;402;p19"/>
          <p:cNvCxnSpPr/>
          <p:nvPr/>
        </p:nvCxnSpPr>
        <p:spPr>
          <a:xfrm flipH="1" rot="10800000">
            <a:off x="1968797" y="2629789"/>
            <a:ext cx="1555897" cy="3813543"/>
          </a:xfrm>
          <a:prstGeom prst="straightConnector1">
            <a:avLst/>
          </a:prstGeom>
          <a:noFill/>
          <a:ln cap="flat" cmpd="sng" w="9525">
            <a:solidFill>
              <a:srgbClr val="B1161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3" name="Google Shape;403;p19"/>
          <p:cNvSpPr/>
          <p:nvPr/>
        </p:nvSpPr>
        <p:spPr>
          <a:xfrm>
            <a:off x="4944138" y="4071384"/>
            <a:ext cx="744279" cy="42530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8213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04" name="Google Shape;404;p19"/>
          <p:cNvSpPr txBox="1"/>
          <p:nvPr/>
        </p:nvSpPr>
        <p:spPr>
          <a:xfrm>
            <a:off x="3307216" y="1342219"/>
            <a:ext cx="1460417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Coefficients</a:t>
            </a:r>
            <a:endParaRPr b="0" i="0" sz="2133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19"/>
          <p:cNvSpPr txBox="1"/>
          <p:nvPr/>
        </p:nvSpPr>
        <p:spPr>
          <a:xfrm>
            <a:off x="2248389" y="1820684"/>
            <a:ext cx="1141441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 fontScale="6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0" i="0" lang="en-US" sz="2133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Ridge Regression</a:t>
            </a:r>
            <a:endParaRPr b="0" i="0" sz="2133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19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407" name="Google Shape;407;p19"/>
          <p:cNvGraphicFramePr/>
          <p:nvPr/>
        </p:nvGraphicFramePr>
        <p:xfrm>
          <a:off x="6011291" y="25507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{BB4BE604-C669-456A-ADAC-58B282E666AC}</a:tableStyleId>
              </a:tblPr>
              <a:tblGrid>
                <a:gridCol w="1221825"/>
                <a:gridCol w="1051025"/>
                <a:gridCol w="1077300"/>
                <a:gridCol w="1024750"/>
                <a:gridCol w="1418900"/>
              </a:tblGrid>
              <a:tr h="95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Coefficient 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 Set for Back Curves 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Testing Set for Back Curves 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 Set for Front Curves 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Times New Roman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Testing Set for Front Curves 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</a:tr>
              <a:tr h="574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coef1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0.24 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0.05 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0.58 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0.38 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74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coef2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0.41 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0.17 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0.22 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74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coef3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0.52 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0.31 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0.33 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74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coef4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0.43 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0.34 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0.41 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0.33 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408" name="Google Shape;408;p19"/>
          <p:cNvSpPr txBox="1"/>
          <p:nvPr/>
        </p:nvSpPr>
        <p:spPr>
          <a:xfrm>
            <a:off x="6753109" y="1990671"/>
            <a:ext cx="41681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R-Squared Values of Predicted Coefficients</a:t>
            </a:r>
            <a:endParaRPr b="0" i="1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09" name="Google Shape;409;p19"/>
          <p:cNvSpPr txBox="1"/>
          <p:nvPr>
            <p:ph type="title"/>
          </p:nvPr>
        </p:nvSpPr>
        <p:spPr>
          <a:xfrm>
            <a:off x="329150" y="431050"/>
            <a:ext cx="11821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Question: Is it possible to predict curve shapes based on measurements?</a:t>
            </a:r>
            <a:endParaRPr sz="260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25"/>
              <a:buFont typeface="Times New Roman"/>
              <a:buNone/>
            </a:pPr>
            <a:r>
              <a:t/>
            </a:r>
            <a:endParaRPr sz="260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0"/>
          <p:cNvSpPr txBox="1"/>
          <p:nvPr>
            <p:ph type="title"/>
          </p:nvPr>
        </p:nvSpPr>
        <p:spPr>
          <a:xfrm>
            <a:off x="379171" y="581209"/>
            <a:ext cx="1157020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50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Plotting Curves – Predicted Curves and Fitted Curves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p20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416" name="Google Shape;416;p20"/>
          <p:cNvPicPr preferRelativeResize="0"/>
          <p:nvPr/>
        </p:nvPicPr>
        <p:blipFill rotWithShape="1">
          <a:blip r:embed="rId3">
            <a:alphaModFix/>
          </a:blip>
          <a:srcRect b="5817" l="6986" r="9428" t="11136"/>
          <a:stretch/>
        </p:blipFill>
        <p:spPr>
          <a:xfrm>
            <a:off x="259806" y="3429606"/>
            <a:ext cx="5123772" cy="317021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0"/>
          <p:cNvSpPr txBox="1"/>
          <p:nvPr/>
        </p:nvSpPr>
        <p:spPr>
          <a:xfrm>
            <a:off x="1723644" y="3045194"/>
            <a:ext cx="264529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Predicted Curve and Fitted Curve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0"/>
          <p:cNvSpPr txBox="1"/>
          <p:nvPr>
            <p:ph idx="1" type="body"/>
          </p:nvPr>
        </p:nvSpPr>
        <p:spPr>
          <a:xfrm>
            <a:off x="104786" y="1273663"/>
            <a:ext cx="11986142" cy="1394993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 fontScale="92500" lnSpcReduction="20000"/>
          </a:bodyPr>
          <a:lstStyle/>
          <a:p>
            <a:pPr indent="-455930" lvl="0" marL="4559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>
                <a:solidFill>
                  <a:schemeClr val="dk1"/>
                </a:solidFill>
              </a:rPr>
              <a:t>Plot the front and back curves separately using predicted coefficients</a:t>
            </a:r>
            <a:endParaRPr/>
          </a:p>
          <a:p>
            <a:pPr indent="-455930" lvl="0" marL="45593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>
                <a:solidFill>
                  <a:schemeClr val="dk1"/>
                </a:solidFill>
              </a:rPr>
              <a:t>R</a:t>
            </a:r>
            <a:r>
              <a:rPr lang="en-US" sz="2800">
                <a:solidFill>
                  <a:schemeClr val="dk1"/>
                </a:solidFill>
              </a:rPr>
              <a:t>escaled the coordinates of curves to match the measurements in our dataset</a:t>
            </a:r>
            <a:endParaRPr/>
          </a:p>
          <a:p>
            <a:pPr indent="-455930" lvl="0" marL="45593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>
                <a:solidFill>
                  <a:schemeClr val="dk1"/>
                </a:solidFill>
              </a:rPr>
              <a:t>Concatenated the front and back curves using the anterior and posterior length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419" name="Google Shape;419;p20"/>
          <p:cNvGraphicFramePr/>
          <p:nvPr/>
        </p:nvGraphicFramePr>
        <p:xfrm>
          <a:off x="5854915" y="367654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{BB4BE604-C669-456A-ADAC-58B282E666AC}</a:tableStyleId>
              </a:tblPr>
              <a:tblGrid>
                <a:gridCol w="1055450"/>
                <a:gridCol w="849550"/>
                <a:gridCol w="1076625"/>
                <a:gridCol w="997075"/>
                <a:gridCol w="1195550"/>
                <a:gridCol w="798575"/>
              </a:tblGrid>
              <a:tr h="840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Race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White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African American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Asian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Hispanic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Other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70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Median R-Squared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0.993 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0.981 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0.966 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0.293 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0.8 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5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Sample Size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396 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66 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55 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6 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14 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420" name="Google Shape;420;p20"/>
          <p:cNvSpPr txBox="1"/>
          <p:nvPr/>
        </p:nvSpPr>
        <p:spPr>
          <a:xfrm>
            <a:off x="6532523" y="3041100"/>
            <a:ext cx="504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Median R-Squared Values of Predicted and Fitted Curves</a:t>
            </a:r>
            <a:endParaRPr b="0" i="1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0"/>
          <p:cNvSpPr txBox="1"/>
          <p:nvPr>
            <p:ph type="title"/>
          </p:nvPr>
        </p:nvSpPr>
        <p:spPr>
          <a:xfrm>
            <a:off x="253525" y="308300"/>
            <a:ext cx="11821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Question: Is it possible to predict curve shapes based on measurements?</a:t>
            </a:r>
            <a:endParaRPr sz="260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25"/>
              <a:buFont typeface="Times New Roman"/>
              <a:buNone/>
            </a:pPr>
            <a:r>
              <a:t/>
            </a:r>
            <a:endParaRPr sz="260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1"/>
          <p:cNvSpPr txBox="1"/>
          <p:nvPr>
            <p:ph type="title"/>
          </p:nvPr>
        </p:nvSpPr>
        <p:spPr>
          <a:xfrm>
            <a:off x="379171" y="581209"/>
            <a:ext cx="1157020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50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Plotting Curves – Predicted Curves and Original Curves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7" name="Google Shape;427;p21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428" name="Google Shape;428;p21"/>
          <p:cNvSpPr txBox="1"/>
          <p:nvPr/>
        </p:nvSpPr>
        <p:spPr>
          <a:xfrm>
            <a:off x="1294285" y="2794385"/>
            <a:ext cx="29197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Predicted Curve and Original Curve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1"/>
          <p:cNvSpPr txBox="1"/>
          <p:nvPr>
            <p:ph idx="1" type="body"/>
          </p:nvPr>
        </p:nvSpPr>
        <p:spPr>
          <a:xfrm>
            <a:off x="380756" y="1541655"/>
            <a:ext cx="11568548" cy="108072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-455930" lvl="0" marL="4559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The goal is to predict the original curves instead of the fitted curves</a:t>
            </a:r>
            <a:endParaRPr sz="2800">
              <a:solidFill>
                <a:schemeClr val="dk1"/>
              </a:solidFill>
            </a:endParaRPr>
          </a:p>
          <a:p>
            <a:pPr indent="-455930" lvl="0" marL="45593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Directly compare the predicted curves with the original curves</a:t>
            </a:r>
            <a:endParaRPr/>
          </a:p>
          <a:p>
            <a:pPr indent="-287655" lvl="0" marL="45593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chemeClr val="accent2"/>
              </a:buClr>
              <a:buSzPts val="2650"/>
              <a:buNone/>
            </a:pPr>
            <a:r>
              <a:t/>
            </a:r>
            <a:endParaRPr sz="2650">
              <a:solidFill>
                <a:schemeClr val="dk1"/>
              </a:solidFill>
            </a:endParaRPr>
          </a:p>
          <a:p>
            <a:pPr indent="-252730" lvl="0" marL="45593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0" name="Google Shape;430;p21"/>
          <p:cNvSpPr txBox="1"/>
          <p:nvPr/>
        </p:nvSpPr>
        <p:spPr>
          <a:xfrm>
            <a:off x="6523925" y="2899044"/>
            <a:ext cx="50076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Median R-Squared Values of Predicted and Original Curves</a:t>
            </a:r>
            <a:endParaRPr b="0" i="1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aphicFrame>
        <p:nvGraphicFramePr>
          <p:cNvPr id="431" name="Google Shape;431;p21"/>
          <p:cNvGraphicFramePr/>
          <p:nvPr/>
        </p:nvGraphicFramePr>
        <p:xfrm>
          <a:off x="6001287" y="333213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{BB4BE604-C669-456A-ADAC-58B282E666AC}</a:tableStyleId>
              </a:tblPr>
              <a:tblGrid>
                <a:gridCol w="1098975"/>
                <a:gridCol w="822825"/>
                <a:gridCol w="1064175"/>
                <a:gridCol w="857625"/>
                <a:gridCol w="960900"/>
                <a:gridCol w="960900"/>
              </a:tblGrid>
              <a:tr h="102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Race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White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African American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Asian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Hispanic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Other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934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Median R-Squared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0.985 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0.974 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0.958 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0.292 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0.795 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73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Sample Size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396 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66 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55 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6 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14 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432" name="Google Shape;432;p21"/>
          <p:cNvPicPr preferRelativeResize="0"/>
          <p:nvPr/>
        </p:nvPicPr>
        <p:blipFill rotWithShape="1">
          <a:blip r:embed="rId3">
            <a:alphaModFix/>
          </a:blip>
          <a:srcRect b="4222" l="6561" r="7668" t="11609"/>
          <a:stretch/>
        </p:blipFill>
        <p:spPr>
          <a:xfrm>
            <a:off x="169620" y="3200141"/>
            <a:ext cx="5171142" cy="3040538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1"/>
          <p:cNvSpPr txBox="1"/>
          <p:nvPr>
            <p:ph type="title"/>
          </p:nvPr>
        </p:nvSpPr>
        <p:spPr>
          <a:xfrm>
            <a:off x="254275" y="278075"/>
            <a:ext cx="11821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Question: Is it possible to predict curve shapes based on measurements?</a:t>
            </a:r>
            <a:endParaRPr sz="260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25"/>
              <a:buFont typeface="Times New Roman"/>
              <a:buNone/>
            </a:pPr>
            <a:r>
              <a:t/>
            </a:r>
            <a:endParaRPr sz="260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e32f54486_1_65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56" name="Google Shape;156;g23e32f54486_1_65"/>
          <p:cNvSpPr txBox="1"/>
          <p:nvPr>
            <p:ph type="title"/>
          </p:nvPr>
        </p:nvSpPr>
        <p:spPr>
          <a:xfrm>
            <a:off x="310950" y="2011000"/>
            <a:ext cx="11570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67"/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3e32f54486_4_0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39" name="Google Shape;439;g23e32f54486_4_0"/>
          <p:cNvSpPr txBox="1"/>
          <p:nvPr>
            <p:ph type="title"/>
          </p:nvPr>
        </p:nvSpPr>
        <p:spPr>
          <a:xfrm>
            <a:off x="192625" y="2702900"/>
            <a:ext cx="14120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25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Question: Is there any distinct pattern that differentiated the races?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2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445" name="Google Shape;445;p22"/>
          <p:cNvSpPr txBox="1"/>
          <p:nvPr>
            <p:ph idx="1" type="body"/>
          </p:nvPr>
        </p:nvSpPr>
        <p:spPr>
          <a:xfrm>
            <a:off x="373884" y="1752604"/>
            <a:ext cx="11578938" cy="4511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6565" lvl="0" marL="4565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Focus on White, African American, and Asian groups</a:t>
            </a:r>
            <a:endParaRPr sz="2000">
              <a:solidFill>
                <a:schemeClr val="dk1"/>
              </a:solidFill>
            </a:endParaRPr>
          </a:p>
          <a:p>
            <a:pPr indent="-456565" lvl="0" marL="45656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Polynomial curve fitting used for both front and back curves</a:t>
            </a:r>
            <a:endParaRPr sz="2000">
              <a:solidFill>
                <a:schemeClr val="dk1"/>
              </a:solidFill>
            </a:endParaRPr>
          </a:p>
          <a:p>
            <a:pPr indent="-456565" lvl="0" marL="45656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Dataset merged using subject ID and columns standardized for K-means</a:t>
            </a:r>
            <a:endParaRPr sz="2000">
              <a:solidFill>
                <a:schemeClr val="dk1"/>
              </a:solidFill>
            </a:endParaRPr>
          </a:p>
          <a:p>
            <a:pPr indent="-456565" lvl="0" marL="45656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PCA used to explore possible differences between race groups</a:t>
            </a:r>
            <a:endParaRPr sz="2000">
              <a:solidFill>
                <a:schemeClr val="dk1"/>
              </a:solidFill>
            </a:endParaRPr>
          </a:p>
          <a:p>
            <a:pPr indent="-456565" lvl="0" marL="45656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Elbow method used to determine optimal number of K-means clusters</a:t>
            </a:r>
            <a:endParaRPr sz="2000">
              <a:solidFill>
                <a:schemeClr val="dk1"/>
              </a:solidFill>
            </a:endParaRPr>
          </a:p>
          <a:p>
            <a:pPr indent="-456565" lvl="0" marL="45656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K = 3 obtained for both White vs. African American and White vs. Asian (distortion scores of 1929.158 and 1920.364, resp.)</a:t>
            </a:r>
            <a:endParaRPr/>
          </a:p>
          <a:p>
            <a:pPr indent="-456565" lvl="0" marL="45656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No distinct pattern found to differentiate races in scatterplots</a:t>
            </a:r>
            <a:endParaRPr sz="2000">
              <a:solidFill>
                <a:schemeClr val="dk1"/>
              </a:solidFill>
            </a:endParaRPr>
          </a:p>
          <a:p>
            <a:pPr indent="-456565" lvl="0" marL="45656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Cluster map created for numerical covariates to find relationships between races</a:t>
            </a:r>
            <a:endParaRPr sz="2000">
              <a:solidFill>
                <a:schemeClr val="dk1"/>
              </a:solidFill>
            </a:endParaRPr>
          </a:p>
          <a:p>
            <a:pPr indent="-456565" lvl="0" marL="45656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Four front and back curve coefficients shared traits for White vs. African American groups</a:t>
            </a:r>
            <a:endParaRPr sz="2000">
              <a:solidFill>
                <a:schemeClr val="dk1"/>
              </a:solidFill>
            </a:endParaRPr>
          </a:p>
          <a:p>
            <a:pPr indent="-456565" lvl="0" marL="45656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Findings similar for White vs. Asian groups</a:t>
            </a:r>
            <a:endParaRPr sz="2000">
              <a:solidFill>
                <a:schemeClr val="dk1"/>
              </a:solidFill>
            </a:endParaRPr>
          </a:p>
          <a:p>
            <a:pPr indent="-456565" lvl="0" marL="45656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Clustering did not provide evidence that features are strong predictors of race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446" name="Google Shape;446;p22"/>
          <p:cNvSpPr txBox="1"/>
          <p:nvPr>
            <p:ph type="title"/>
          </p:nvPr>
        </p:nvSpPr>
        <p:spPr>
          <a:xfrm>
            <a:off x="381000" y="910127"/>
            <a:ext cx="1157020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 and K-Means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3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452" name="Google Shape;452;p23"/>
          <p:cNvSpPr txBox="1"/>
          <p:nvPr>
            <p:ph type="title"/>
          </p:nvPr>
        </p:nvSpPr>
        <p:spPr>
          <a:xfrm>
            <a:off x="3227574" y="385396"/>
            <a:ext cx="581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50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Elbow Method for K-Means</a:t>
            </a:r>
            <a:endParaRPr sz="3200"/>
          </a:p>
        </p:txBody>
      </p:sp>
      <p:sp>
        <p:nvSpPr>
          <p:cNvPr id="453" name="Google Shape;453;p23"/>
          <p:cNvSpPr txBox="1"/>
          <p:nvPr/>
        </p:nvSpPr>
        <p:spPr>
          <a:xfrm>
            <a:off x="1537119" y="5990914"/>
            <a:ext cx="30295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White vs. African American</a:t>
            </a:r>
            <a:endParaRPr b="0" i="0" sz="18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54" name="Google Shape;454;p23"/>
          <p:cNvSpPr txBox="1"/>
          <p:nvPr/>
        </p:nvSpPr>
        <p:spPr>
          <a:xfrm>
            <a:off x="7775654" y="5990913"/>
            <a:ext cx="25224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White vs. Asian</a:t>
            </a:r>
            <a:endParaRPr b="0" i="0" sz="18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Chart, line chart&#10;&#10;Description automatically generated" id="455" name="Google Shape;4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761" y="1239175"/>
            <a:ext cx="5763658" cy="4517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456" name="Google Shape;45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2328" y="1236914"/>
            <a:ext cx="5901367" cy="4521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3f2ce7f0d5_2_713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scatter chart&#10;&#10;Description automatically generated" id="462" name="Google Shape;462;g23f2ce7f0d5_2_7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91" y="976976"/>
            <a:ext cx="5362968" cy="45005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463" name="Google Shape;463;g23f2ce7f0d5_2_7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8409" y="910724"/>
            <a:ext cx="5501513" cy="463311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23f2ce7f0d5_2_713"/>
          <p:cNvSpPr txBox="1"/>
          <p:nvPr/>
        </p:nvSpPr>
        <p:spPr>
          <a:xfrm>
            <a:off x="1161288" y="5352364"/>
            <a:ext cx="372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K-mean scatterplot for Whites vs. African Americans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23f2ce7f0d5_2_713"/>
          <p:cNvSpPr txBox="1"/>
          <p:nvPr/>
        </p:nvSpPr>
        <p:spPr>
          <a:xfrm>
            <a:off x="7803924" y="5352384"/>
            <a:ext cx="303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K-mean scatterplot for Whites vs. Asians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23f2ce7f0d5_2_713"/>
          <p:cNvSpPr txBox="1"/>
          <p:nvPr/>
        </p:nvSpPr>
        <p:spPr>
          <a:xfrm>
            <a:off x="828250" y="6068150"/>
            <a:ext cx="663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distinct pattern that differentiates the races.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7" name="Google Shape;467;g23f2ce7f0d5_2_713"/>
          <p:cNvSpPr txBox="1"/>
          <p:nvPr>
            <p:ph type="title"/>
          </p:nvPr>
        </p:nvSpPr>
        <p:spPr>
          <a:xfrm>
            <a:off x="2724890" y="224926"/>
            <a:ext cx="6911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50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Scatterplots of K-mean clustering</a:t>
            </a:r>
            <a:endParaRPr sz="32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treemap chart&#10;&#10;Description automatically generated" id="472" name="Google Shape;472;g23f2ce7f0d5_2_12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4618" y="194774"/>
            <a:ext cx="5362707" cy="532732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23f2ce7f0d5_2_1277"/>
          <p:cNvSpPr txBox="1"/>
          <p:nvPr/>
        </p:nvSpPr>
        <p:spPr>
          <a:xfrm>
            <a:off x="8042774" y="5458025"/>
            <a:ext cx="305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Heatmap for Whites vs. Asians</a:t>
            </a:r>
            <a:endParaRPr b="0" i="0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474" name="Google Shape;474;g23f2ce7f0d5_2_12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95875"/>
            <a:ext cx="5365025" cy="532732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23f2ce7f0d5_2_1277"/>
          <p:cNvSpPr txBox="1"/>
          <p:nvPr/>
        </p:nvSpPr>
        <p:spPr>
          <a:xfrm>
            <a:off x="794375" y="5458025"/>
            <a:ext cx="416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Heatmap for Whites vs. African Americans</a:t>
            </a:r>
            <a:endParaRPr b="0" i="0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76" name="Google Shape;476;g23f2ce7f0d5_2_1277"/>
          <p:cNvSpPr txBox="1"/>
          <p:nvPr/>
        </p:nvSpPr>
        <p:spPr>
          <a:xfrm>
            <a:off x="625337" y="5728713"/>
            <a:ext cx="1073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Four of the front and back curve coefficients shared traits, as did the remaining eight features;</a:t>
            </a:r>
            <a:endParaRPr b="0" i="0" sz="1900" u="none" cap="none" strike="noStrike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Overall, the clustering approach did not provide evidence that the features are strong predictors of race.</a:t>
            </a:r>
            <a:endParaRPr b="0" i="0" sz="1900" u="none" cap="none" strike="noStrike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7" name="Google Shape;477;g23f2ce7f0d5_2_1277"/>
          <p:cNvSpPr txBox="1"/>
          <p:nvPr/>
        </p:nvSpPr>
        <p:spPr>
          <a:xfrm>
            <a:off x="797858" y="6499411"/>
            <a:ext cx="1041698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Footnotes: f_coef stands for the front curve coefficient and b_coef stands for the back curve coefficient</a:t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8" name="Google Shape;478;g23f2ce7f0d5_2_1277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3e32f54486_4_10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84" name="Google Shape;484;g23e32f54486_4_10"/>
          <p:cNvSpPr txBox="1"/>
          <p:nvPr>
            <p:ph type="title"/>
          </p:nvPr>
        </p:nvSpPr>
        <p:spPr>
          <a:xfrm>
            <a:off x="262875" y="2779925"/>
            <a:ext cx="11821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25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Question: Is it possible to predict the race of the subject based on body measurements and front and back curve coefficient?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3f2ce7f0d5_2_1697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0" name="Google Shape;490;g23f2ce7f0d5_2_1697"/>
          <p:cNvSpPr txBox="1"/>
          <p:nvPr>
            <p:ph type="title"/>
          </p:nvPr>
        </p:nvSpPr>
        <p:spPr>
          <a:xfrm>
            <a:off x="3310050" y="1438388"/>
            <a:ext cx="5694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50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from Logistic Regression</a:t>
            </a:r>
            <a:endParaRPr sz="3200"/>
          </a:p>
        </p:txBody>
      </p:sp>
      <p:graphicFrame>
        <p:nvGraphicFramePr>
          <p:cNvPr id="491" name="Google Shape;491;g23f2ce7f0d5_2_1697"/>
          <p:cNvGraphicFramePr/>
          <p:nvPr/>
        </p:nvGraphicFramePr>
        <p:xfrm>
          <a:off x="1312690" y="23722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{BB4BE604-C669-456A-ADAC-58B282E666AC}</a:tableStyleId>
              </a:tblPr>
              <a:tblGrid>
                <a:gridCol w="1234175"/>
                <a:gridCol w="1850575"/>
                <a:gridCol w="2023300"/>
                <a:gridCol w="2286000"/>
                <a:gridCol w="2172550"/>
              </a:tblGrid>
              <a:tr h="40822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White vs. African Americans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Whites vs. Asians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 hMerge="1"/>
              </a:tr>
              <a:tr h="375550">
                <a:tc v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Balanced training set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 hMerge="1"/>
                <a:tc hMerge="1"/>
                <a:tc hMerge="1"/>
              </a:tr>
              <a:tr h="3110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Balanced test set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Imbalanced test set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Balanced test set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Imbalanced test set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</a:tr>
              <a:tr h="37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Accuracy 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0.78 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0.73 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0.68 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0.62 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</a:tr>
              <a:tr h="37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Precision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0.77 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0.93 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0.63 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0.88 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</a:tr>
              <a:tr h="37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Recall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0.76 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0.73 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0.80 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0.65 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</a:tr>
              <a:tr h="31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AUC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0.83 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0.80 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0.81 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0.52 </a:t>
                      </a:r>
                      <a:endParaRPr b="0" i="0"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92" name="Google Shape;492;g23f2ce7f0d5_2_1697"/>
          <p:cNvSpPr txBox="1"/>
          <p:nvPr>
            <p:ph type="title"/>
          </p:nvPr>
        </p:nvSpPr>
        <p:spPr>
          <a:xfrm>
            <a:off x="313350" y="375200"/>
            <a:ext cx="116880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25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Question: Is it possible to predict the race of the subject based on his/her body measurements and front and back curve coefficients?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3" name="Google Shape;493;g23f2ce7f0d5_2_1697"/>
          <p:cNvSpPr txBox="1"/>
          <p:nvPr/>
        </p:nvSpPr>
        <p:spPr>
          <a:xfrm>
            <a:off x="694950" y="5315863"/>
            <a:ext cx="1080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Body measurements and especially the front and back curve coefficients have some predictive power for race;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Imbalance problem really matters the accuracy in Logistic Regression setting.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8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99" name="Google Shape;499;p28"/>
          <p:cNvSpPr txBox="1"/>
          <p:nvPr>
            <p:ph type="title"/>
          </p:nvPr>
        </p:nvSpPr>
        <p:spPr>
          <a:xfrm>
            <a:off x="690616" y="273967"/>
            <a:ext cx="108040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 Regression (African American vs. White)</a:t>
            </a:r>
            <a:endParaRPr sz="3200"/>
          </a:p>
        </p:txBody>
      </p:sp>
      <p:sp>
        <p:nvSpPr>
          <p:cNvPr id="500" name="Google Shape;500;p28"/>
          <p:cNvSpPr txBox="1"/>
          <p:nvPr/>
        </p:nvSpPr>
        <p:spPr>
          <a:xfrm>
            <a:off x="425001" y="6171105"/>
            <a:ext cx="4290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Confusion matrix for the logistic regression</a:t>
            </a:r>
            <a:endParaRPr b="0" i="0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01" name="Google Shape;501;p28"/>
          <p:cNvSpPr txBox="1"/>
          <p:nvPr/>
        </p:nvSpPr>
        <p:spPr>
          <a:xfrm>
            <a:off x="8041696" y="6171105"/>
            <a:ext cx="1897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ROC/AUC curve</a:t>
            </a:r>
            <a:endParaRPr b="0" i="0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Application&#10;&#10;Description automatically generated" id="502" name="Google Shape;50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73" y="960894"/>
            <a:ext cx="5396430" cy="4945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503" name="Google Shape;50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1823" y="962702"/>
            <a:ext cx="5919729" cy="49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09" name="Google Shape;509;p29"/>
          <p:cNvSpPr txBox="1"/>
          <p:nvPr/>
        </p:nvSpPr>
        <p:spPr>
          <a:xfrm>
            <a:off x="2057773" y="6254065"/>
            <a:ext cx="81092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Precision Recall Curve for logistic regression with African Americans vs. Whites</a:t>
            </a:r>
            <a:endParaRPr b="0" i="0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Chart, line chart&#10;&#10;Description automatically generated" id="510" name="Google Shape;5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4641" y="421039"/>
            <a:ext cx="6883704" cy="5731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30"/>
          <p:cNvSpPr txBox="1"/>
          <p:nvPr>
            <p:ph type="title"/>
          </p:nvPr>
        </p:nvSpPr>
        <p:spPr>
          <a:xfrm>
            <a:off x="690616" y="254676"/>
            <a:ext cx="108040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 Regression (Asian vs. White)</a:t>
            </a:r>
            <a:endParaRPr sz="3200"/>
          </a:p>
        </p:txBody>
      </p:sp>
      <p:sp>
        <p:nvSpPr>
          <p:cNvPr id="517" name="Google Shape;517;p30"/>
          <p:cNvSpPr txBox="1"/>
          <p:nvPr/>
        </p:nvSpPr>
        <p:spPr>
          <a:xfrm>
            <a:off x="425001" y="6171105"/>
            <a:ext cx="4290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Confusion matrix for the logistic regression</a:t>
            </a:r>
            <a:endParaRPr b="0" i="0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18" name="Google Shape;518;p30"/>
          <p:cNvSpPr txBox="1"/>
          <p:nvPr/>
        </p:nvSpPr>
        <p:spPr>
          <a:xfrm>
            <a:off x="7945240" y="6171105"/>
            <a:ext cx="1897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ROC/AUC curve</a:t>
            </a:r>
            <a:endParaRPr b="0" i="0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519" name="Google Shape;51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856" y="899534"/>
            <a:ext cx="5328212" cy="4904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520" name="Google Shape;52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6123" y="895764"/>
            <a:ext cx="5955172" cy="4970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/>
          <p:nvPr>
            <p:ph type="title"/>
          </p:nvPr>
        </p:nvSpPr>
        <p:spPr>
          <a:xfrm>
            <a:off x="433192" y="826719"/>
            <a:ext cx="1157020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3200"/>
          </a:p>
        </p:txBody>
      </p:sp>
      <p:sp>
        <p:nvSpPr>
          <p:cNvPr id="162" name="Google Shape;162;p3"/>
          <p:cNvSpPr txBox="1"/>
          <p:nvPr/>
        </p:nvSpPr>
        <p:spPr>
          <a:xfrm>
            <a:off x="-85593" y="3614804"/>
            <a:ext cx="12102228" cy="512897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3"/>
              <a:buFont typeface="Arial"/>
              <a:buNone/>
            </a:pPr>
            <a:r>
              <a:t/>
            </a:r>
            <a:endParaRPr b="0" i="0" sz="2533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3" name="Google Shape;163;p3"/>
          <p:cNvSpPr txBox="1"/>
          <p:nvPr>
            <p:ph idx="1" type="body"/>
          </p:nvPr>
        </p:nvSpPr>
        <p:spPr>
          <a:xfrm>
            <a:off x="370569" y="1710850"/>
            <a:ext cx="11415239" cy="483398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-456565" lvl="0" marL="4565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Fashion system is flawed in terms of ready-to-wear clothing fit for women</a:t>
            </a:r>
            <a:endParaRPr/>
          </a:p>
          <a:p>
            <a:pPr indent="-380364" lvl="1" marL="989964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solidFill>
                  <a:schemeClr val="dk1"/>
                </a:solidFill>
              </a:rPr>
              <a:t>Approximately 50% of women struggle to find well-fitting clothes</a:t>
            </a:r>
            <a:endParaRPr/>
          </a:p>
          <a:p>
            <a:pPr indent="-380364" lvl="1" marL="989964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solidFill>
                  <a:schemeClr val="dk1"/>
                </a:solidFill>
              </a:rPr>
              <a:t>Dr. Baytar's friend in the apparel industry reports challenges with rise shapes, especially for non-flat/curvy body types</a:t>
            </a:r>
            <a:endParaRPr/>
          </a:p>
          <a:p>
            <a:pPr indent="-455930" lvl="0" marL="456565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Why?</a:t>
            </a:r>
            <a:endParaRPr/>
          </a:p>
          <a:p>
            <a:pPr indent="-380364" lvl="1" marL="989964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solidFill>
                  <a:schemeClr val="dk1"/>
                </a:solidFill>
              </a:rPr>
              <a:t>Crotch curve is often drawn haphazardly in pants pattern creation, causing fit problems</a:t>
            </a:r>
            <a:endParaRPr sz="2400">
              <a:solidFill>
                <a:schemeClr val="dk1"/>
              </a:solidFill>
            </a:endParaRPr>
          </a:p>
          <a:p>
            <a:pPr indent="-278130" lvl="0" marL="45593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279389" lvl="0" marL="457189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3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1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26" name="Google Shape;526;p31"/>
          <p:cNvSpPr txBox="1"/>
          <p:nvPr/>
        </p:nvSpPr>
        <p:spPr>
          <a:xfrm>
            <a:off x="2057773" y="6254065"/>
            <a:ext cx="81092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Precision Recall Curve for the Logistic Regression with African Americans vs. Whites</a:t>
            </a:r>
            <a:endParaRPr b="0" i="0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Chart, line chart&#10;&#10;Description automatically generated" id="527" name="Google Shape;52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9540" y="529232"/>
            <a:ext cx="6746110" cy="559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3f2ce7f0d5_2_1558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3" name="Google Shape;533;g23f2ce7f0d5_2_1558"/>
          <p:cNvSpPr txBox="1"/>
          <p:nvPr/>
        </p:nvSpPr>
        <p:spPr>
          <a:xfrm>
            <a:off x="3553115" y="122387"/>
            <a:ext cx="4912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from Random Forest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34" name="Google Shape;534;g23f2ce7f0d5_2_1558"/>
          <p:cNvGraphicFramePr/>
          <p:nvPr/>
        </p:nvGraphicFramePr>
        <p:xfrm>
          <a:off x="770844" y="5964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{BB4BE604-C669-456A-ADAC-58B282E666AC}</a:tableStyleId>
              </a:tblPr>
              <a:tblGrid>
                <a:gridCol w="2108700"/>
                <a:gridCol w="1954300"/>
                <a:gridCol w="2223250"/>
                <a:gridCol w="1981200"/>
                <a:gridCol w="2214275"/>
              </a:tblGrid>
              <a:tr h="4097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Whites VS. African Americans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Whites VS. Asians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hMerge="1"/>
              </a:tr>
              <a:tr h="433800">
                <a:tc v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Balanced training set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hMerge="1"/>
                <a:tc hMerge="1"/>
                <a:tc hMerge="1"/>
              </a:tr>
              <a:tr h="6667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Balanced test set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Imbalanced test set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Balanced test set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Imbalanced test set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06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n_estimators 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100 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100 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1000 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500 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78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max_features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‘sqrt’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‘sqrt’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‘auto’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‘sqrt’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78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max_depth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50 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30 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50 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50 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9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min_samples_split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5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min_samples_leaf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98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Accuracy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0.88 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0.81 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0.92 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0.86 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35" name="Google Shape;535;g23f2ce7f0d5_2_1558"/>
          <p:cNvSpPr txBox="1"/>
          <p:nvPr/>
        </p:nvSpPr>
        <p:spPr>
          <a:xfrm>
            <a:off x="1027225" y="5344481"/>
            <a:ext cx="1123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Body measurements and front and back curve coefficients have some predictive power for race;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Imbalance problem does not affect the accuracy much in Random Forest setting;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Improvement in accuracy implies that there exists interaction between covariates.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Google Shape;536;g23f2ce7f0d5_2_1558"/>
          <p:cNvSpPr txBox="1"/>
          <p:nvPr/>
        </p:nvSpPr>
        <p:spPr>
          <a:xfrm>
            <a:off x="797859" y="6221505"/>
            <a:ext cx="1041698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Footnotes: N_estimators stands for the total number of trees; Max_features stands for the maximum number of features selected at every split; Max_depth stands for the maximum depth of each individual tree; Min_samples_split stands for the minimum number of samples required to split an internal node; Min_samples_leaf stands for the minimum number of samples in each leaf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5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42" name="Google Shape;542;p35"/>
          <p:cNvSpPr txBox="1"/>
          <p:nvPr/>
        </p:nvSpPr>
        <p:spPr>
          <a:xfrm>
            <a:off x="480804" y="3184800"/>
            <a:ext cx="4616271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Precision Recall Curve for the Random Forest</a:t>
            </a:r>
            <a:endParaRPr b="0" i="0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43" name="Google Shape;543;p35"/>
          <p:cNvSpPr txBox="1"/>
          <p:nvPr/>
        </p:nvSpPr>
        <p:spPr>
          <a:xfrm>
            <a:off x="7435293" y="3141775"/>
            <a:ext cx="4239428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Feature importance for the Random Forest</a:t>
            </a:r>
            <a:endParaRPr b="0" i="0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Chart, line chart&#10;&#10;Description automatically generated" id="544" name="Google Shape;54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2411" y="401944"/>
            <a:ext cx="3226475" cy="2694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545" name="Google Shape;54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0000" y="248450"/>
            <a:ext cx="2193943" cy="2847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5"/>
          <p:cNvSpPr txBox="1"/>
          <p:nvPr>
            <p:ph type="title"/>
          </p:nvPr>
        </p:nvSpPr>
        <p:spPr>
          <a:xfrm>
            <a:off x="4404175" y="1712925"/>
            <a:ext cx="3706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50"/>
              <a:buFont typeface="Times New Roman"/>
              <a:buNone/>
            </a:pP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African American VS White</a:t>
            </a:r>
            <a:endParaRPr i="1" sz="1800"/>
          </a:p>
        </p:txBody>
      </p:sp>
      <p:sp>
        <p:nvSpPr>
          <p:cNvPr id="547" name="Google Shape;547;p35"/>
          <p:cNvSpPr txBox="1"/>
          <p:nvPr>
            <p:ph type="title"/>
          </p:nvPr>
        </p:nvSpPr>
        <p:spPr>
          <a:xfrm>
            <a:off x="4478875" y="4869589"/>
            <a:ext cx="3556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50"/>
              <a:buFont typeface="Times New Roman"/>
              <a:buNone/>
            </a:pP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Asian VS White</a:t>
            </a:r>
            <a:endParaRPr i="1" sz="1800"/>
          </a:p>
        </p:txBody>
      </p:sp>
      <p:pic>
        <p:nvPicPr>
          <p:cNvPr id="548" name="Google Shape;54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400" y="3642923"/>
            <a:ext cx="3226475" cy="2707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549" name="Google Shape;549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78300" y="3556912"/>
            <a:ext cx="2218700" cy="287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8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555" name="Google Shape;555;p38"/>
          <p:cNvGraphicFramePr/>
          <p:nvPr/>
        </p:nvGraphicFramePr>
        <p:xfrm>
          <a:off x="64959" y="6991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{BB4BE604-C669-456A-ADAC-58B282E666AC}</a:tableStyleId>
              </a:tblPr>
              <a:tblGrid>
                <a:gridCol w="2335275"/>
                <a:gridCol w="2250150"/>
                <a:gridCol w="2563900"/>
                <a:gridCol w="2321850"/>
                <a:gridCol w="2545975"/>
              </a:tblGrid>
              <a:tr h="71867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t/>
                      </a:r>
                      <a:endParaRPr sz="4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​</a:t>
                      </a:r>
                      <a:r>
                        <a:rPr lang="en-US" sz="7200" u="none" cap="none" strike="noStrike"/>
                        <a:t>​​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White VS African American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White VS Asian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hMerge="1"/>
              </a:tr>
              <a:tr h="641675">
                <a:tc v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Balanced train set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hMerge="1"/>
                <a:tc hMerge="1"/>
                <a:tc hMerge="1"/>
              </a:tr>
              <a:tr h="9882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Balanced test set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Imbalanced test set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Balanced test set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Imbalanced test set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55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n_estimators 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1000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300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1000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500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55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max_depth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10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4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4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10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87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learning_rate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0.1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0.1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0.01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0.1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02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Accuracy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0.88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0.81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0.92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0.85</a:t>
                      </a:r>
                      <a:r>
                        <a:rPr lang="en-US" sz="2000" u="none" cap="none" strike="noStrike"/>
                        <a:t>​</a:t>
                      </a:r>
                      <a:r>
                        <a:rPr lang="en-US" sz="2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56" name="Google Shape;556;p38"/>
          <p:cNvSpPr txBox="1"/>
          <p:nvPr/>
        </p:nvSpPr>
        <p:spPr>
          <a:xfrm>
            <a:off x="3964863" y="155260"/>
            <a:ext cx="406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from XG Boost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8"/>
          <p:cNvSpPr txBox="1"/>
          <p:nvPr/>
        </p:nvSpPr>
        <p:spPr>
          <a:xfrm>
            <a:off x="796050" y="5316456"/>
            <a:ext cx="10406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Body measurements and front and back curve coefficients have some predictive power for race;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Imbalance problem does not affect the accuracy much in XGBoost setting;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Improvement in accuracy implies that there exists interaction between covariates.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8" name="Google Shape;558;p38"/>
          <p:cNvSpPr txBox="1"/>
          <p:nvPr/>
        </p:nvSpPr>
        <p:spPr>
          <a:xfrm>
            <a:off x="797859" y="6221505"/>
            <a:ext cx="1041698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Footnotes: N_estimators stands for the total number of trees; Max_depth stands for the maximum depth of each individual tree; Learning_rate stands for the step size of each gradient descent update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9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64" name="Google Shape;564;p39"/>
          <p:cNvSpPr txBox="1"/>
          <p:nvPr/>
        </p:nvSpPr>
        <p:spPr>
          <a:xfrm>
            <a:off x="440413" y="3113850"/>
            <a:ext cx="468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Precision Recall Curve for the XGBoost</a:t>
            </a:r>
            <a:endParaRPr b="0" i="0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65" name="Google Shape;565;p39"/>
          <p:cNvSpPr txBox="1"/>
          <p:nvPr/>
        </p:nvSpPr>
        <p:spPr>
          <a:xfrm>
            <a:off x="7740719" y="3075333"/>
            <a:ext cx="379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Feature importance for the XGBoost</a:t>
            </a:r>
            <a:endParaRPr b="0" i="0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Chart, line chart&#10;&#10;Description automatically generated" id="566" name="Google Shape;5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2975" y="466926"/>
            <a:ext cx="3054900" cy="2521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567" name="Google Shape;56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3825" y="301225"/>
            <a:ext cx="2043600" cy="27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3400" y="3608231"/>
            <a:ext cx="3194025" cy="267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569" name="Google Shape;569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93825" y="3483166"/>
            <a:ext cx="2043600" cy="273250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9"/>
          <p:cNvSpPr txBox="1"/>
          <p:nvPr>
            <p:ph type="title"/>
          </p:nvPr>
        </p:nvSpPr>
        <p:spPr>
          <a:xfrm>
            <a:off x="4404175" y="1578075"/>
            <a:ext cx="3706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50"/>
              <a:buFont typeface="Times New Roman"/>
              <a:buNone/>
            </a:pP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African American VS White</a:t>
            </a:r>
            <a:endParaRPr i="1" sz="1800"/>
          </a:p>
        </p:txBody>
      </p:sp>
      <p:sp>
        <p:nvSpPr>
          <p:cNvPr id="571" name="Google Shape;571;p39"/>
          <p:cNvSpPr txBox="1"/>
          <p:nvPr>
            <p:ph type="title"/>
          </p:nvPr>
        </p:nvSpPr>
        <p:spPr>
          <a:xfrm>
            <a:off x="4478875" y="4754425"/>
            <a:ext cx="3556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50"/>
              <a:buFont typeface="Times New Roman"/>
              <a:buNone/>
            </a:pP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Asian VS White</a:t>
            </a:r>
            <a:endParaRPr i="1" sz="1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3f2ce7f0d5_2_12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7" name="Google Shape;577;g23f2ce7f0d5_2_12"/>
          <p:cNvSpPr txBox="1"/>
          <p:nvPr>
            <p:ph idx="1" type="body"/>
          </p:nvPr>
        </p:nvSpPr>
        <p:spPr>
          <a:xfrm>
            <a:off x="381000" y="1335943"/>
            <a:ext cx="11571900" cy="48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body shapes vary based on the races and BMI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no distinct pattern that differentiates the races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32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Body measurements and both front and back curve coefficients can predict race well</a:t>
            </a:r>
            <a:endParaRPr/>
          </a:p>
          <a:p>
            <a:pPr indent="-38100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32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interactions between covariates</a:t>
            </a:r>
            <a:endParaRPr/>
          </a:p>
          <a:p>
            <a:pPr indent="-38100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32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Factors such as max hip, BMI play important roles in predicting the body shapes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578" name="Google Shape;578;g23f2ce7f0d5_2_12"/>
          <p:cNvSpPr txBox="1"/>
          <p:nvPr/>
        </p:nvSpPr>
        <p:spPr>
          <a:xfrm>
            <a:off x="574050" y="971850"/>
            <a:ext cx="449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Conclusion: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0a32fba820_3_0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4" name="Google Shape;584;g20a32fba820_3_0"/>
          <p:cNvSpPr txBox="1"/>
          <p:nvPr>
            <p:ph idx="1" type="body"/>
          </p:nvPr>
        </p:nvSpPr>
        <p:spPr>
          <a:xfrm>
            <a:off x="381005" y="1752604"/>
            <a:ext cx="11571900" cy="399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400">
                <a:solidFill>
                  <a:schemeClr val="dk1"/>
                </a:solidFill>
              </a:rPr>
              <a:t>Sample size for different racial cohorts are uneven, such that curve predictions for some races are more reliable than others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400">
                <a:solidFill>
                  <a:schemeClr val="dk1"/>
                </a:solidFill>
              </a:rPr>
              <a:t>Other covariates not present in the data, such as age and body fat ratio, may have a stronger relationship with the shape of the curves</a:t>
            </a:r>
            <a:endParaRPr/>
          </a:p>
        </p:txBody>
      </p:sp>
      <p:sp>
        <p:nvSpPr>
          <p:cNvPr id="585" name="Google Shape;585;g20a32fba820_3_0"/>
          <p:cNvSpPr txBox="1"/>
          <p:nvPr/>
        </p:nvSpPr>
        <p:spPr>
          <a:xfrm>
            <a:off x="626325" y="1377875"/>
            <a:ext cx="467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0a32fba820_3_6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1" name="Google Shape;591;g20a32fba820_3_6"/>
          <p:cNvSpPr txBox="1"/>
          <p:nvPr>
            <p:ph idx="1" type="body"/>
          </p:nvPr>
        </p:nvSpPr>
        <p:spPr>
          <a:xfrm>
            <a:off x="434155" y="1566479"/>
            <a:ext cx="11571900" cy="399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Research on how each coefficient impact the body shapes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Remove the none-convexity of the curve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Use neural networks to predict coefficients or even the coefficients directly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Increase the size of the dataset to increase the accuracy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92" name="Google Shape;592;g20a32fba820_3_6"/>
          <p:cNvSpPr txBox="1"/>
          <p:nvPr/>
        </p:nvSpPr>
        <p:spPr>
          <a:xfrm>
            <a:off x="434150" y="889375"/>
            <a:ext cx="467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improvements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4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8" name="Google Shape;598;p24"/>
          <p:cNvSpPr txBox="1"/>
          <p:nvPr>
            <p:ph idx="1" type="body"/>
          </p:nvPr>
        </p:nvSpPr>
        <p:spPr>
          <a:xfrm>
            <a:off x="381005" y="1625604"/>
            <a:ext cx="11571817" cy="3998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</a:rPr>
              <a:t>Song, H. K., &amp; Ashdown, S. P. (2011). Categorization of lower body shapes for adult females based on multiple view analysis. Textile Research Journal, 81(9), 914–931. 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</a:rPr>
              <a:t>Su, J., Ke, Y., Kuang, C., Gu, B., &amp; Xu, B. (2019). Converting lower-body features from three-dimensional body images into rules for individualized pant patterns. Textile Research Journal, 89(11), 2199–2208. 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>
                <a:solidFill>
                  <a:schemeClr val="dk1"/>
                </a:solidFill>
              </a:rPr>
              <a:t>Xia, Y., Shao, J., Zhang, B., Jin, S., Li, Y., &amp; Gu, B. (2022). Individualized generation of young women’s crotch curve based on body images. International Journal of Industrial Ergonomics, 90, 103296. 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99" name="Google Shape;599;p24"/>
          <p:cNvSpPr txBox="1"/>
          <p:nvPr>
            <p:ph type="title"/>
          </p:nvPr>
        </p:nvSpPr>
        <p:spPr>
          <a:xfrm>
            <a:off x="381000" y="685800"/>
            <a:ext cx="1157020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67"/>
              <a:buFont typeface="Helvetica Neue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2"/>
          <p:cNvSpPr txBox="1"/>
          <p:nvPr>
            <p:ph type="title"/>
          </p:nvPr>
        </p:nvSpPr>
        <p:spPr>
          <a:xfrm>
            <a:off x="5052903" y="2561950"/>
            <a:ext cx="2086200" cy="20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5" name="Google Shape;605;p42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3e32f54486_4_41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70" name="Google Shape;170;g23e32f54486_4_41"/>
          <p:cNvGrpSpPr/>
          <p:nvPr/>
        </p:nvGrpSpPr>
        <p:grpSpPr>
          <a:xfrm>
            <a:off x="1953350" y="470650"/>
            <a:ext cx="8285275" cy="6051553"/>
            <a:chOff x="2078825" y="403225"/>
            <a:chExt cx="8285275" cy="6051553"/>
          </a:xfrm>
        </p:grpSpPr>
        <p:pic>
          <p:nvPicPr>
            <p:cNvPr id="171" name="Google Shape;171;g23e32f54486_4_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78825" y="1154100"/>
              <a:ext cx="2257425" cy="441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g23e32f54486_4_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03725" y="403225"/>
              <a:ext cx="4460375" cy="60515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e32f54486_4_21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8" name="Google Shape;178;g23e32f54486_4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7150" y="489525"/>
            <a:ext cx="9063880" cy="605155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3e32f54486_4_21"/>
          <p:cNvSpPr txBox="1"/>
          <p:nvPr/>
        </p:nvSpPr>
        <p:spPr>
          <a:xfrm>
            <a:off x="1489550" y="6419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85" name="Google Shape;185;p4"/>
          <p:cNvSpPr txBox="1"/>
          <p:nvPr>
            <p:ph idx="1" type="body"/>
          </p:nvPr>
        </p:nvSpPr>
        <p:spPr>
          <a:xfrm>
            <a:off x="381005" y="1534890"/>
            <a:ext cx="11571817" cy="5134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6565" lvl="0" marL="4565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Manufacturers must measure torso curves + other anatomical features to create clothing that fits body</a:t>
            </a:r>
            <a:endParaRPr sz="2000">
              <a:solidFill>
                <a:schemeClr val="dk1"/>
              </a:solidFill>
            </a:endParaRPr>
          </a:p>
          <a:p>
            <a:pPr indent="-456565" lvl="0" marL="45656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Researchers </a:t>
            </a:r>
            <a:endParaRPr/>
          </a:p>
          <a:p>
            <a:pPr indent="-380364" lvl="1" marL="98996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</a:rPr>
              <a:t>Have developed techniques and methods that generate customized patterns for different body types and improve clothing fit and comfort</a:t>
            </a:r>
            <a:endParaRPr sz="2000">
              <a:solidFill>
                <a:schemeClr val="dk1"/>
              </a:solidFill>
            </a:endParaRPr>
          </a:p>
          <a:p>
            <a:pPr indent="-304164" lvl="2" marL="152336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Generating crotch curves</a:t>
            </a:r>
            <a:endParaRPr/>
          </a:p>
          <a:p>
            <a:pPr indent="-304164" lvl="2" marL="152336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Classifying women's waist-hip-leg position</a:t>
            </a:r>
            <a:endParaRPr/>
          </a:p>
          <a:p>
            <a:pPr indent="-304164" lvl="2" marL="152336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Identifying lower body shapes</a:t>
            </a:r>
            <a:endParaRPr/>
          </a:p>
          <a:p>
            <a:pPr indent="-304164" lvl="2" marL="152336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Creating 3D models of lower bodies</a:t>
            </a:r>
            <a:endParaRPr/>
          </a:p>
          <a:p>
            <a:pPr indent="-304164" lvl="2" marL="152336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Developing pant alteration techniques</a:t>
            </a:r>
            <a:endParaRPr sz="2000">
              <a:solidFill>
                <a:schemeClr val="dk1"/>
              </a:solidFill>
            </a:endParaRPr>
          </a:p>
          <a:p>
            <a:pPr indent="-380364" lvl="1" marL="98996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</a:rPr>
              <a:t>Are exploring the shape of the crotch curve, fabric, style, and technology to increase clothing comfort</a:t>
            </a:r>
            <a:endParaRPr/>
          </a:p>
          <a:p>
            <a:pPr indent="-380364" lvl="1" marL="989964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</a:rPr>
              <a:t>Have developed/tested a computerized draping method for creating personalized patterns for skirts + pants</a:t>
            </a:r>
            <a:endParaRPr sz="2000">
              <a:solidFill>
                <a:schemeClr val="dk1"/>
              </a:solidFill>
            </a:endParaRPr>
          </a:p>
          <a:p>
            <a:pPr indent="-456565" lvl="0" marL="45656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To-do: expand the scope of these techniques and methods to include other types of clothing or other demographic groups.</a:t>
            </a:r>
            <a:endParaRPr sz="2000">
              <a:solidFill>
                <a:schemeClr val="dk1"/>
              </a:solidFill>
            </a:endParaRPr>
          </a:p>
          <a:p>
            <a:pPr indent="-253365" lvl="0" marL="456565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</a:pPr>
            <a:r>
              <a:t/>
            </a:r>
            <a:endParaRPr>
              <a:solidFill>
                <a:srgbClr val="0E101A"/>
              </a:solidFill>
            </a:endParaRPr>
          </a:p>
          <a:p>
            <a:pPr indent="-253365" lvl="0" marL="456565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86" name="Google Shape;186;p4"/>
          <p:cNvSpPr txBox="1"/>
          <p:nvPr>
            <p:ph type="title"/>
          </p:nvPr>
        </p:nvSpPr>
        <p:spPr>
          <a:xfrm>
            <a:off x="381000" y="724678"/>
            <a:ext cx="1157020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50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Findings from Scientific Literature</a:t>
            </a:r>
            <a:endParaRPr sz="32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191" name="Google Shape;19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58" y="584755"/>
            <a:ext cx="12008284" cy="586593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5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scatter chart&#10;&#10;Description automatically generated" id="197" name="Google Shape;19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7810" y="1798851"/>
            <a:ext cx="4544860" cy="500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088" y="248077"/>
            <a:ext cx="7655491" cy="3522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99" name="Google Shape;19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088" y="3957656"/>
            <a:ext cx="4294339" cy="2648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59474" y="3918255"/>
            <a:ext cx="2906039" cy="271666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6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303030"/>
      </a:dk2>
      <a:lt2>
        <a:srgbClr val="DEDEE0"/>
      </a:lt2>
      <a:accent1>
        <a:srgbClr val="B31B1B"/>
      </a:accent1>
      <a:accent2>
        <a:srgbClr val="4D4F53"/>
      </a:accent2>
      <a:accent3>
        <a:srgbClr val="A2998B"/>
      </a:accent3>
      <a:accent4>
        <a:srgbClr val="EF9595"/>
      </a:accent4>
      <a:accent5>
        <a:srgbClr val="7D7364"/>
      </a:accent5>
      <a:accent6>
        <a:srgbClr val="A8B1C4"/>
      </a:accent6>
      <a:hlink>
        <a:srgbClr val="3B4558"/>
      </a:hlink>
      <a:folHlink>
        <a:srgbClr val="5967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2023-04-26T03:54:48Z</dcterms:created>
</cp:coreProperties>
</file>